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1"/>
  </p:sldMasterIdLst>
  <p:notesMasterIdLst>
    <p:notesMasterId r:id="rId22"/>
  </p:notesMasterIdLst>
  <p:sldIdLst>
    <p:sldId id="256" r:id="rId2"/>
    <p:sldId id="257" r:id="rId3"/>
    <p:sldId id="274" r:id="rId4"/>
    <p:sldId id="260" r:id="rId5"/>
    <p:sldId id="261" r:id="rId6"/>
    <p:sldId id="273" r:id="rId7"/>
    <p:sldId id="280" r:id="rId8"/>
    <p:sldId id="282" r:id="rId9"/>
    <p:sldId id="283" r:id="rId10"/>
    <p:sldId id="268" r:id="rId11"/>
    <p:sldId id="277" r:id="rId12"/>
    <p:sldId id="258" r:id="rId13"/>
    <p:sldId id="262" r:id="rId14"/>
    <p:sldId id="263" r:id="rId15"/>
    <p:sldId id="266" r:id="rId16"/>
    <p:sldId id="278" r:id="rId17"/>
    <p:sldId id="276" r:id="rId18"/>
    <p:sldId id="281" r:id="rId19"/>
    <p:sldId id="264" r:id="rId20"/>
    <p:sldId id="27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6B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51"/>
    <p:restoredTop sz="84198"/>
  </p:normalViewPr>
  <p:slideViewPr>
    <p:cSldViewPr snapToGrid="0" snapToObjects="1">
      <p:cViewPr varScale="1">
        <p:scale>
          <a:sx n="91" d="100"/>
          <a:sy n="91" d="100"/>
        </p:scale>
        <p:origin x="98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59F1FD-6F52-D847-82A4-47C2D58B80EA}" type="datetimeFigureOut">
              <a:rPr lang="en-GB" smtClean="0"/>
              <a:t>17/08/2022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2DE6C0-3F56-2B43-BBD5-FE49F3EE1BCA}" type="slidenum">
              <a:rPr lang="en-GB" smtClean="0"/>
              <a:t>‹#›</a:t>
            </a:fld>
            <a:endParaRPr lang="en-GB"/>
          </a:p>
        </p:txBody>
      </p:sp>
    </p:spTree>
    <p:extLst>
      <p:ext uri="{BB962C8B-B14F-4D97-AF65-F5344CB8AC3E}">
        <p14:creationId xmlns:p14="http://schemas.microsoft.com/office/powerpoint/2010/main" val="71124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mtools.sourceforge.net/"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samtools.github.io/hts-specs/SAMv1.pdf"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htslib.org/doc/samtools-flagstat.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bedtools.readthedocs.io/en/latest/"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hbctraining.github.io/Intro-to-rnaseq-hpc-O2/lessons/03_alignment.html"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multiqc.info/"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genome.ucsc.edu/FAQ/FAQformat"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genome.ucsc.edu/FAQ/FAQforma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hbctraining.github.io/Intro-to-rnaseq-hpc-O2/lessons/03_alignment.html"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bio-bwa.sourceforge.net/" TargetMode="External"/><Relationship Id="rId4" Type="http://schemas.openxmlformats.org/officeDocument/2006/relationships/hyperlink" Target="http://bowtie-bio.sourceforge.net/index.s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9D2DE6C0-3F56-2B43-BBD5-FE49F3EE1BCA}" type="slidenum">
              <a:rPr lang="en-GB" smtClean="0"/>
              <a:t>2</a:t>
            </a:fld>
            <a:endParaRPr lang="en-GB"/>
          </a:p>
        </p:txBody>
      </p:sp>
    </p:spTree>
    <p:extLst>
      <p:ext uri="{BB962C8B-B14F-4D97-AF65-F5344CB8AC3E}">
        <p14:creationId xmlns:p14="http://schemas.microsoft.com/office/powerpoint/2010/main" val="4064101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Human or mouse https://</a:t>
            </a:r>
            <a:r>
              <a:rPr lang="en-GB" dirty="0" err="1"/>
              <a:t>www.gencodegenes.org</a:t>
            </a:r>
            <a:r>
              <a:rPr lang="en-GB" dirty="0"/>
              <a:t>/</a:t>
            </a:r>
          </a:p>
        </p:txBody>
      </p:sp>
      <p:sp>
        <p:nvSpPr>
          <p:cNvPr id="4" name="Slide Number Placeholder 3"/>
          <p:cNvSpPr>
            <a:spLocks noGrp="1"/>
          </p:cNvSpPr>
          <p:nvPr>
            <p:ph type="sldNum" sz="quarter" idx="5"/>
          </p:nvPr>
        </p:nvSpPr>
        <p:spPr/>
        <p:txBody>
          <a:bodyPr/>
          <a:lstStyle/>
          <a:p>
            <a:fld id="{3FE18095-4327-E84E-91BA-C207FF796C00}" type="slidenum">
              <a:rPr lang="en-GB" smtClean="0"/>
              <a:t>11</a:t>
            </a:fld>
            <a:endParaRPr lang="en-GB"/>
          </a:p>
        </p:txBody>
      </p:sp>
    </p:spTree>
    <p:extLst>
      <p:ext uri="{BB962C8B-B14F-4D97-AF65-F5344CB8AC3E}">
        <p14:creationId xmlns:p14="http://schemas.microsoft.com/office/powerpoint/2010/main" val="3777443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Sam file descriptions: </a:t>
            </a:r>
          </a:p>
          <a:p>
            <a:r>
              <a:rPr lang="en-US" dirty="0">
                <a:hlinkClick r:id="rId3"/>
              </a:rPr>
              <a:t>http://samtools.sourceforge.net/</a:t>
            </a:r>
            <a:endParaRPr lang="en-US" dirty="0"/>
          </a:p>
          <a:p>
            <a:r>
              <a:rPr lang="en-US" dirty="0">
                <a:hlinkClick r:id="rId4"/>
              </a:rPr>
              <a:t>https://samtools.github.io/hts-specs/SAMv1.pdf</a:t>
            </a:r>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12</a:t>
            </a:fld>
            <a:endParaRPr lang="en-GB"/>
          </a:p>
        </p:txBody>
      </p:sp>
    </p:spTree>
    <p:extLst>
      <p:ext uri="{BB962C8B-B14F-4D97-AF65-F5344CB8AC3E}">
        <p14:creationId xmlns:p14="http://schemas.microsoft.com/office/powerpoint/2010/main" val="2058852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QNAME: Query name. Reads having identical  are regarded to come from the same template. A QNAME ‘*’ indicates the information is unavailable. In a SAM file, a read may occupy multiple alignment lines, when its alignment is chimeric or when multiple mappings are given. </a:t>
            </a:r>
          </a:p>
          <a:p>
            <a:pPr marL="228600" indent="-228600">
              <a:buAutoNum type="arabicPeriod"/>
            </a:pPr>
            <a:endParaRPr lang="en-US" dirty="0"/>
          </a:p>
          <a:p>
            <a:r>
              <a:rPr lang="en-US" dirty="0"/>
              <a:t>2. FLAG: Combination of bitwise FLAGs, e.g. paired, aligned, unique, etc.</a:t>
            </a:r>
          </a:p>
          <a:p>
            <a:endParaRPr lang="en-US" dirty="0"/>
          </a:p>
          <a:p>
            <a:r>
              <a:rPr lang="en-US" dirty="0"/>
              <a:t>3. RNAME: Reference sequence NAME of the alignment. If @SQ header lines are present, RNAME (if not ‘*’) must be present in one of the SQ-SN tag. An unmapped segment without coordinate has a ‘*’ at this field. However, an unmapped segment may also have an ordinary coordinate such that it can be placed at a desired position after sorting. If RNAME is ‘*’, no assumptions can be made about POS and CIGAR. </a:t>
            </a:r>
          </a:p>
          <a:p>
            <a:endParaRPr lang="en-US" dirty="0"/>
          </a:p>
          <a:p>
            <a:r>
              <a:rPr lang="en-US" dirty="0"/>
              <a:t>4. POS: 1-based leftmost mapping </a:t>
            </a:r>
            <a:r>
              <a:rPr lang="en-US" dirty="0" err="1"/>
              <a:t>POSition</a:t>
            </a:r>
            <a:r>
              <a:rPr lang="en-US" dirty="0"/>
              <a:t> of the first CIGAR operation that “consumes” a reference base (see table below). The first base in a reference sequence has coordinate 1. POS is set as 0 for an unmapped read without coordinate. If POS is 0, no assumptions can be made about RNAME and CIGAR. </a:t>
            </a:r>
          </a:p>
          <a:p>
            <a:endParaRPr lang="en-US" dirty="0"/>
          </a:p>
          <a:p>
            <a:r>
              <a:rPr lang="en-US" dirty="0"/>
              <a:t>5. MAPQ: mapping Quality. It equals −10 log10 </a:t>
            </a:r>
            <a:r>
              <a:rPr lang="en-US" dirty="0" err="1"/>
              <a:t>Pr</a:t>
            </a:r>
            <a:r>
              <a:rPr lang="en-US" dirty="0"/>
              <a:t>{mapping position is wrong}, rounded to the nearest integer.</a:t>
            </a:r>
          </a:p>
          <a:p>
            <a:endParaRPr lang="en-US" dirty="0"/>
          </a:p>
          <a:p>
            <a:r>
              <a:rPr lang="en-US" dirty="0"/>
              <a:t>6. CIGAR: CIGAR string. Summary of alignment, e.g. match, mismatch, insertion, deletion, reference region skip</a:t>
            </a:r>
          </a:p>
          <a:p>
            <a:endParaRPr lang="en-US" dirty="0"/>
          </a:p>
          <a:p>
            <a:r>
              <a:rPr lang="en-US" dirty="0"/>
              <a:t>7. RNEXT: Reference sequence name of the primary alignment of the NEXT read in the template. For the last read, the next read is the first read in the template. This field is set as ‘*’ when the information is unavailable, and set as ‘=’ if RNEXT is identical RNAME. If not ‘=’ and the next read in the template has one primary mapping (see also bit 0x100 in FLAG), this field is identical to RNAME at the primary line of the next read. If RNEXT is ‘*’, no assumptions can be made on PNEXT and bit 0x20. </a:t>
            </a:r>
          </a:p>
          <a:p>
            <a:endParaRPr lang="en-US" dirty="0"/>
          </a:p>
          <a:p>
            <a:r>
              <a:rPr lang="en-US" dirty="0"/>
              <a:t>8. PNEXT: 1-based Position of the primary alignment of the NEXT read in the template. Set as 0 when the information is unavailable. This field equals POS at the primary line of the next read. If PNEXT is 0, no assumptions can be made on RNEXT and bit 0x20. </a:t>
            </a:r>
          </a:p>
          <a:p>
            <a:r>
              <a:rPr lang="en-US" dirty="0"/>
              <a:t>9. TLEN: the number of bases covered by the reads form the same fragment. + = leftmost read, - = rightmost read</a:t>
            </a:r>
          </a:p>
          <a:p>
            <a:r>
              <a:rPr lang="en-US" dirty="0"/>
              <a:t>10. SEQ: read sequence. This field can be a ‘*’ when the read is not stored. </a:t>
            </a:r>
          </a:p>
          <a:p>
            <a:r>
              <a:rPr lang="en-US" dirty="0"/>
              <a:t>11. QUAL: A base quality is the </a:t>
            </a:r>
            <a:r>
              <a:rPr lang="en-US" dirty="0" err="1"/>
              <a:t>phred</a:t>
            </a:r>
            <a:r>
              <a:rPr lang="en-US" dirty="0"/>
              <a:t>-scaled base error probability which equals −10 log10 </a:t>
            </a:r>
            <a:r>
              <a:rPr lang="en-US" dirty="0" err="1"/>
              <a:t>Pr</a:t>
            </a:r>
            <a:r>
              <a:rPr lang="en-US" dirty="0"/>
              <a:t>{base is wrong}. Read quality * means this information is not available. </a:t>
            </a:r>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13</a:t>
            </a:fld>
            <a:endParaRPr lang="en-GB"/>
          </a:p>
        </p:txBody>
      </p:sp>
    </p:spTree>
    <p:extLst>
      <p:ext uri="{BB962C8B-B14F-4D97-AF65-F5344CB8AC3E}">
        <p14:creationId xmlns:p14="http://schemas.microsoft.com/office/powerpoint/2010/main" val="2360096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Samtools</a:t>
            </a:r>
            <a:r>
              <a:rPr lang="en-GB" dirty="0"/>
              <a:t> </a:t>
            </a:r>
            <a:r>
              <a:rPr lang="en-GB" dirty="0" err="1"/>
              <a:t>flagstat</a:t>
            </a:r>
            <a:r>
              <a:rPr lang="en-GB" dirty="0"/>
              <a:t>: </a:t>
            </a:r>
            <a:r>
              <a:rPr lang="en-US" dirty="0">
                <a:hlinkClick r:id="rId3"/>
              </a:rPr>
              <a:t>http://www.htslib.org/doc/samtools-flagstat.html</a:t>
            </a:r>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14</a:t>
            </a:fld>
            <a:endParaRPr lang="en-GB"/>
          </a:p>
        </p:txBody>
      </p:sp>
    </p:spTree>
    <p:extLst>
      <p:ext uri="{BB962C8B-B14F-4D97-AF65-F5344CB8AC3E}">
        <p14:creationId xmlns:p14="http://schemas.microsoft.com/office/powerpoint/2010/main" val="2202113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Bedtools</a:t>
            </a:r>
            <a:r>
              <a:rPr lang="en-GB" dirty="0"/>
              <a:t>: </a:t>
            </a:r>
            <a:r>
              <a:rPr lang="en-US" dirty="0">
                <a:hlinkClick r:id="rId3"/>
              </a:rPr>
              <a:t>https://bedtools.readthedocs.io/en/latest/</a:t>
            </a:r>
            <a:endParaRPr lang="en-GB" dirty="0"/>
          </a:p>
          <a:p>
            <a:endParaRPr lang="en-GB" dirty="0"/>
          </a:p>
          <a:p>
            <a:r>
              <a:rPr lang="en-GB" dirty="0"/>
              <a:t>STAR aligner: </a:t>
            </a:r>
            <a:r>
              <a:rPr lang="en-US" dirty="0">
                <a:hlinkClick r:id="rId4"/>
              </a:rPr>
              <a:t>https://hbctraining.github.io/Intro-to-rnaseq-hpc-O2/lessons/03_alignment.html</a:t>
            </a:r>
            <a:endParaRPr lang="en-US" dirty="0"/>
          </a:p>
          <a:p>
            <a:r>
              <a:rPr lang="en-US" dirty="0"/>
              <a:t>Star aligner can do read count tables with the “--</a:t>
            </a:r>
            <a:r>
              <a:rPr lang="en-US" dirty="0" err="1"/>
              <a:t>quantMode</a:t>
            </a:r>
            <a:r>
              <a:rPr lang="en-US" dirty="0"/>
              <a:t> </a:t>
            </a:r>
            <a:r>
              <a:rPr lang="en-US" dirty="0" err="1"/>
              <a:t>GeneCounts</a:t>
            </a:r>
            <a:r>
              <a:rPr lang="en-US" dirty="0"/>
              <a:t>” option</a:t>
            </a:r>
          </a:p>
          <a:p>
            <a:r>
              <a:rPr lang="en-US" dirty="0" err="1"/>
              <a:t>Rsubread</a:t>
            </a:r>
            <a:r>
              <a:rPr lang="en-US" dirty="0"/>
              <a:t>: https://</a:t>
            </a:r>
            <a:r>
              <a:rPr lang="en-US" dirty="0" err="1"/>
              <a:t>bioconductor.org</a:t>
            </a:r>
            <a:r>
              <a:rPr lang="en-US" dirty="0"/>
              <a:t>/packages/release/</a:t>
            </a:r>
            <a:r>
              <a:rPr lang="en-US" dirty="0" err="1"/>
              <a:t>bioc</a:t>
            </a:r>
            <a:r>
              <a:rPr lang="en-US" dirty="0"/>
              <a:t>/html/</a:t>
            </a:r>
            <a:r>
              <a:rPr lang="en-US" dirty="0" err="1"/>
              <a:t>Rsubread.html</a:t>
            </a:r>
            <a:endParaRPr lang="en-US" dirty="0"/>
          </a:p>
          <a:p>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15</a:t>
            </a:fld>
            <a:endParaRPr lang="en-GB"/>
          </a:p>
        </p:txBody>
      </p:sp>
    </p:spTree>
    <p:extLst>
      <p:ext uri="{BB962C8B-B14F-4D97-AF65-F5344CB8AC3E}">
        <p14:creationId xmlns:p14="http://schemas.microsoft.com/office/powerpoint/2010/main" val="1407094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GFF3: </a:t>
            </a:r>
            <a:r>
              <a:rPr lang="en-GB" sz="1200" b="0" i="0" kern="1200" dirty="0">
                <a:solidFill>
                  <a:schemeClr val="tx1"/>
                </a:solidFill>
                <a:effectLst/>
                <a:latin typeface="+mn-lt"/>
                <a:ea typeface="+mn-ea"/>
                <a:cs typeface="+mn-cs"/>
              </a:rPr>
              <a:t>https://</a:t>
            </a:r>
            <a:r>
              <a:rPr lang="en-GB" sz="1200" b="0" i="0" kern="1200" dirty="0" err="1">
                <a:solidFill>
                  <a:schemeClr val="tx1"/>
                </a:solidFill>
                <a:effectLst/>
                <a:latin typeface="+mn-lt"/>
                <a:ea typeface="+mn-ea"/>
                <a:cs typeface="+mn-cs"/>
              </a:rPr>
              <a:t>www.ncbi.nlm.nih.gov</a:t>
            </a:r>
            <a:r>
              <a:rPr lang="en-GB" sz="1200" b="0" i="0" kern="1200" dirty="0">
                <a:solidFill>
                  <a:schemeClr val="tx1"/>
                </a:solidFill>
                <a:effectLst/>
                <a:latin typeface="+mn-lt"/>
                <a:ea typeface="+mn-ea"/>
                <a:cs typeface="+mn-cs"/>
              </a:rPr>
              <a:t>/datasets/docs/v1/reference-docs/file-formats/about-ncbi-gff3/</a:t>
            </a:r>
          </a:p>
          <a:p>
            <a:pPr marL="171450" indent="-171450">
              <a:buFont typeface="Arial" panose="020B0604020202020204" pitchFamily="34" charset="0"/>
              <a:buChar char="•"/>
            </a:pPr>
            <a:r>
              <a:rPr lang="en-GB" sz="1200" b="1" i="0" kern="1200" dirty="0" err="1">
                <a:solidFill>
                  <a:schemeClr val="tx1"/>
                </a:solidFill>
                <a:effectLst/>
                <a:latin typeface="+mn-lt"/>
                <a:ea typeface="+mn-ea"/>
                <a:cs typeface="+mn-cs"/>
              </a:rPr>
              <a:t>seqname</a:t>
            </a:r>
            <a:r>
              <a:rPr lang="en-GB" sz="1200" b="0" i="0" kern="1200" dirty="0">
                <a:solidFill>
                  <a:schemeClr val="tx1"/>
                </a:solidFill>
                <a:effectLst/>
                <a:latin typeface="+mn-lt"/>
                <a:ea typeface="+mn-ea"/>
                <a:cs typeface="+mn-cs"/>
              </a:rPr>
              <a:t> - The name of the sequence. Must be a chromosome or scaffold.</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source</a:t>
            </a:r>
            <a:r>
              <a:rPr lang="en-GB" sz="1200" b="0" i="0" kern="1200" dirty="0">
                <a:solidFill>
                  <a:schemeClr val="tx1"/>
                </a:solidFill>
                <a:effectLst/>
                <a:latin typeface="+mn-lt"/>
                <a:ea typeface="+mn-ea"/>
                <a:cs typeface="+mn-cs"/>
              </a:rPr>
              <a:t> - The program that generated this feature.</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feature</a:t>
            </a:r>
            <a:r>
              <a:rPr lang="en-GB" sz="1200" b="0" i="0" kern="1200" dirty="0">
                <a:solidFill>
                  <a:schemeClr val="tx1"/>
                </a:solidFill>
                <a:effectLst/>
                <a:latin typeface="+mn-lt"/>
                <a:ea typeface="+mn-ea"/>
                <a:cs typeface="+mn-cs"/>
              </a:rPr>
              <a:t> - The name of this type of feature. Some examples of standard feature types are "CDS" "</a:t>
            </a:r>
            <a:r>
              <a:rPr lang="en-GB" sz="1200" b="0" i="0" kern="1200" dirty="0" err="1">
                <a:solidFill>
                  <a:schemeClr val="tx1"/>
                </a:solidFill>
                <a:effectLst/>
                <a:latin typeface="+mn-lt"/>
                <a:ea typeface="+mn-ea"/>
                <a:cs typeface="+mn-cs"/>
              </a:rPr>
              <a:t>start_codon</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stop_codon</a:t>
            </a:r>
            <a:r>
              <a:rPr lang="en-GB" sz="1200" b="0" i="0" kern="1200" dirty="0">
                <a:solidFill>
                  <a:schemeClr val="tx1"/>
                </a:solidFill>
                <a:effectLst/>
                <a:latin typeface="+mn-lt"/>
                <a:ea typeface="+mn-ea"/>
                <a:cs typeface="+mn-cs"/>
              </a:rPr>
              <a:t>" and "</a:t>
            </a:r>
            <a:r>
              <a:rPr lang="en-GB" sz="1200" b="0" i="0" kern="1200" dirty="0" err="1">
                <a:solidFill>
                  <a:schemeClr val="tx1"/>
                </a:solidFill>
                <a:effectLst/>
                <a:latin typeface="+mn-lt"/>
                <a:ea typeface="+mn-ea"/>
                <a:cs typeface="+mn-cs"/>
              </a:rPr>
              <a:t>exon"li</a:t>
            </a:r>
            <a:r>
              <a:rPr lang="en-GB" sz="1200" b="0" i="0" kern="1200" dirty="0">
                <a:solidFill>
                  <a:schemeClr val="tx1"/>
                </a:solidFill>
                <a:effectLst/>
                <a:latin typeface="+mn-lt"/>
                <a:ea typeface="+mn-ea"/>
                <a:cs typeface="+mn-cs"/>
              </a:rPr>
              <a:t>&gt;</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start</a:t>
            </a:r>
            <a:r>
              <a:rPr lang="en-GB" sz="1200" b="0" i="0" kern="1200" dirty="0">
                <a:solidFill>
                  <a:schemeClr val="tx1"/>
                </a:solidFill>
                <a:effectLst/>
                <a:latin typeface="+mn-lt"/>
                <a:ea typeface="+mn-ea"/>
                <a:cs typeface="+mn-cs"/>
              </a:rPr>
              <a:t> - The starting position of the feature in the sequence. The first base is numbered 1.</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end</a:t>
            </a:r>
            <a:r>
              <a:rPr lang="en-GB" sz="1200" b="0" i="0" kern="1200" dirty="0">
                <a:solidFill>
                  <a:schemeClr val="tx1"/>
                </a:solidFill>
                <a:effectLst/>
                <a:latin typeface="+mn-lt"/>
                <a:ea typeface="+mn-ea"/>
                <a:cs typeface="+mn-cs"/>
              </a:rPr>
              <a:t> - The ending position of the feature (inclusive).</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score</a:t>
            </a:r>
            <a:r>
              <a:rPr lang="en-GB" sz="1200" b="0" i="0" kern="1200" dirty="0">
                <a:solidFill>
                  <a:schemeClr val="tx1"/>
                </a:solidFill>
                <a:effectLst/>
                <a:latin typeface="+mn-lt"/>
                <a:ea typeface="+mn-ea"/>
                <a:cs typeface="+mn-cs"/>
              </a:rPr>
              <a:t> - Currently only provided for alignments, if they contain a score named “score”. The definition of this score may vary depending on the type of alignment.</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strand</a:t>
            </a:r>
            <a:r>
              <a:rPr lang="en-GB" sz="1200" b="0" i="0" kern="1200" dirty="0">
                <a:solidFill>
                  <a:schemeClr val="tx1"/>
                </a:solidFill>
                <a:effectLst/>
                <a:latin typeface="+mn-lt"/>
                <a:ea typeface="+mn-ea"/>
                <a:cs typeface="+mn-cs"/>
              </a:rPr>
              <a:t> - Valid entries include "+", "-", or "." (for don't know/don't care).</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phase</a:t>
            </a:r>
            <a:r>
              <a:rPr lang="en-GB" sz="1200" b="0" i="0" kern="1200" dirty="0">
                <a:solidFill>
                  <a:schemeClr val="tx1"/>
                </a:solidFill>
                <a:effectLst/>
                <a:latin typeface="+mn-lt"/>
                <a:ea typeface="+mn-ea"/>
                <a:cs typeface="+mn-cs"/>
              </a:rPr>
              <a:t> - If the feature is a coding exon, </a:t>
            </a:r>
            <a:r>
              <a:rPr lang="en-GB" sz="1200" b="0" i="1" kern="1200" dirty="0">
                <a:solidFill>
                  <a:schemeClr val="tx1"/>
                </a:solidFill>
                <a:effectLst/>
                <a:latin typeface="+mn-lt"/>
                <a:ea typeface="+mn-ea"/>
                <a:cs typeface="+mn-cs"/>
              </a:rPr>
              <a:t>frame</a:t>
            </a:r>
            <a:r>
              <a:rPr lang="en-GB" sz="1200" b="0" i="0" kern="1200" dirty="0">
                <a:solidFill>
                  <a:schemeClr val="tx1"/>
                </a:solidFill>
                <a:effectLst/>
                <a:latin typeface="+mn-lt"/>
                <a:ea typeface="+mn-ea"/>
                <a:cs typeface="+mn-cs"/>
              </a:rPr>
              <a:t> should be a number between 0-2 that represents the reading frame of the first base. If the feature is not a coding exon, the value should be ".".</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attributes</a:t>
            </a:r>
            <a:r>
              <a:rPr lang="en-GB" sz="1200" b="0" i="0" kern="1200" dirty="0">
                <a:solidFill>
                  <a:schemeClr val="tx1"/>
                </a:solidFill>
                <a:effectLst/>
                <a:latin typeface="+mn-lt"/>
                <a:ea typeface="+mn-ea"/>
                <a:cs typeface="+mn-cs"/>
              </a:rPr>
              <a:t> - All lines with the same group are linked together into a single item.</a:t>
            </a:r>
          </a:p>
          <a:p>
            <a:pPr marL="171450" indent="-171450">
              <a:buFont typeface="Arial" panose="020B0604020202020204" pitchFamily="34" charset="0"/>
              <a:buChar char="•"/>
            </a:pPr>
            <a:endParaRPr lang="en-GB" sz="1200" b="0" i="0" kern="1200" dirty="0">
              <a:solidFill>
                <a:schemeClr val="tx1"/>
              </a:solidFill>
              <a:effectLst/>
              <a:latin typeface="+mn-lt"/>
              <a:ea typeface="+mn-ea"/>
              <a:cs typeface="+mn-cs"/>
            </a:endParaRPr>
          </a:p>
          <a:p>
            <a:pPr marL="0" indent="0">
              <a:buFont typeface="Arial" panose="020B0604020202020204" pitchFamily="34" charset="0"/>
              <a:buNone/>
            </a:pPr>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FE18095-4327-E84E-91BA-C207FF796C00}" type="slidenum">
              <a:rPr lang="en-GB" smtClean="0"/>
              <a:t>16</a:t>
            </a:fld>
            <a:endParaRPr lang="en-GB"/>
          </a:p>
        </p:txBody>
      </p:sp>
    </p:spTree>
    <p:extLst>
      <p:ext uri="{BB962C8B-B14F-4D97-AF65-F5344CB8AC3E}">
        <p14:creationId xmlns:p14="http://schemas.microsoft.com/office/powerpoint/2010/main" val="359677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arenBoth"/>
            </a:pPr>
            <a:r>
              <a:rPr lang="en-US" sz="1200" b="0" i="0" kern="1200" dirty="0">
                <a:solidFill>
                  <a:schemeClr val="tx1"/>
                </a:solidFill>
                <a:effectLst/>
                <a:latin typeface="+mn-lt"/>
                <a:ea typeface="+mn-ea"/>
                <a:cs typeface="+mn-cs"/>
              </a:rPr>
              <a:t>An example of a read (in black) and three overlapping transcripts with </a:t>
            </a:r>
            <a:r>
              <a:rPr lang="en-US" sz="1200" b="0" i="0" kern="1200" dirty="0" err="1">
                <a:solidFill>
                  <a:schemeClr val="tx1"/>
                </a:solidFill>
                <a:effectLst/>
                <a:latin typeface="+mn-lt"/>
                <a:ea typeface="+mn-ea"/>
                <a:cs typeface="+mn-cs"/>
              </a:rPr>
              <a:t>exonic</a:t>
            </a:r>
            <a:r>
              <a:rPr lang="en-US" sz="1200" b="0" i="0" kern="1200" dirty="0">
                <a:solidFill>
                  <a:schemeClr val="tx1"/>
                </a:solidFill>
                <a:effectLst/>
                <a:latin typeface="+mn-lt"/>
                <a:ea typeface="+mn-ea"/>
                <a:cs typeface="+mn-cs"/>
              </a:rPr>
              <a:t> regions as shown. </a:t>
            </a:r>
          </a:p>
          <a:p>
            <a:pPr marL="228600" indent="-228600">
              <a:buAutoNum type="alphaLcParenBoth"/>
            </a:pPr>
            <a:r>
              <a:rPr lang="en-US" sz="1200" b="0" i="0" kern="1200" dirty="0">
                <a:solidFill>
                  <a:schemeClr val="tx1"/>
                </a:solidFill>
                <a:effectLst/>
                <a:latin typeface="+mn-lt"/>
                <a:ea typeface="+mn-ea"/>
                <a:cs typeface="+mn-cs"/>
              </a:rPr>
              <a:t>An index is constructed by creating the transcriptome de Bruijn Graph (T-DBG). </a:t>
            </a:r>
            <a:r>
              <a:rPr lang="en-GB" dirty="0"/>
              <a:t>Each node is a k-</a:t>
            </a:r>
            <a:r>
              <a:rPr lang="en-GB" dirty="0" err="1"/>
              <a:t>mer</a:t>
            </a:r>
            <a:r>
              <a:rPr lang="en-GB" dirty="0"/>
              <a:t> in the T-DBG and is associated with a transcript or set of transcripts which is formally described in the paper as a k-compatibility class. In this example, the left most node has a k-compatibility class of all 3 transcripts. </a:t>
            </a:r>
          </a:p>
          <a:p>
            <a:pPr marL="228600" indent="-228600">
              <a:buAutoNum type="alphaLcParenBoth"/>
            </a:pPr>
            <a:endParaRPr lang="en-GB" dirty="0"/>
          </a:p>
          <a:p>
            <a:pPr marL="228600" indent="-228600">
              <a:buAutoNum type="alphaLcParenBoth"/>
            </a:pPr>
            <a:r>
              <a:rPr lang="en-GB" dirty="0" err="1"/>
              <a:t>Kallisto</a:t>
            </a:r>
            <a:r>
              <a:rPr lang="en-GB" dirty="0"/>
              <a:t> will store a hash table mapping each node to the contig (linear stretches; e.g. the first 3 nodes) it is contained in, along with the position within the contig. This structure is called the “</a:t>
            </a:r>
            <a:r>
              <a:rPr lang="en-GB" dirty="0" err="1"/>
              <a:t>kallisto</a:t>
            </a:r>
            <a:r>
              <a:rPr lang="en-GB" dirty="0"/>
              <a:t> index”.</a:t>
            </a:r>
          </a:p>
          <a:p>
            <a:pPr marL="228600" indent="-228600">
              <a:buAutoNum type="alphaLcParenBoth"/>
            </a:pPr>
            <a:endParaRPr lang="en-GB" dirty="0"/>
          </a:p>
          <a:p>
            <a:pPr marL="228600" indent="-228600">
              <a:buAutoNum type="alphaLcParenBoth"/>
            </a:pPr>
            <a:r>
              <a:rPr lang="en-GB" dirty="0"/>
              <a:t>To find the transcript(s) a read is compatible with, we take the intersection of all k-compatibility classes that a read is associated with; This is formally described as the k-compatibility class of a read.</a:t>
            </a:r>
          </a:p>
          <a:p>
            <a:pPr marL="228600" indent="-228600">
              <a:buAutoNum type="alphaLcParenBoth"/>
            </a:pPr>
            <a:endParaRPr lang="en-GB" dirty="0"/>
          </a:p>
          <a:p>
            <a:pPr marL="228600" marR="0" lvl="0" indent="-228600" algn="l" defTabSz="914400" rtl="0" eaLnBrk="1" fontAlgn="auto" latinLnBrk="0" hangingPunct="1">
              <a:lnSpc>
                <a:spcPct val="100000"/>
              </a:lnSpc>
              <a:spcBef>
                <a:spcPts val="0"/>
              </a:spcBef>
              <a:spcAft>
                <a:spcPts val="0"/>
              </a:spcAft>
              <a:buClrTx/>
              <a:buSzTx/>
              <a:buFontTx/>
              <a:buAutoNum type="alphaLcParenBoth"/>
              <a:tabLst/>
              <a:defRPr/>
            </a:pPr>
            <a:r>
              <a:rPr lang="en-US" sz="1200" b="0" i="0" kern="1200" dirty="0">
                <a:solidFill>
                  <a:schemeClr val="tx1"/>
                </a:solidFill>
                <a:effectLst/>
                <a:latin typeface="+mn-lt"/>
                <a:ea typeface="+mn-ea"/>
                <a:cs typeface="+mn-cs"/>
              </a:rPr>
              <a:t>The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-compatibility class of the read is determined by taking the intersection of the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compatibility classes of its constituent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mers</a:t>
            </a:r>
            <a:r>
              <a:rPr lang="en-US" sz="1200" b="0" i="0" kern="1200" dirty="0">
                <a:solidFill>
                  <a:schemeClr val="tx1"/>
                </a:solidFill>
                <a:effectLst/>
                <a:latin typeface="+mn-lt"/>
                <a:ea typeface="+mn-ea"/>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lphaLcParenBoth"/>
              <a:tabLst/>
              <a:defRPr/>
            </a:pPr>
            <a:endParaRPr lang="en-GB" dirty="0"/>
          </a:p>
          <a:p>
            <a:pPr marL="228600" indent="-228600">
              <a:buAutoNum type="alphaLcParenBoth"/>
            </a:pPr>
            <a:r>
              <a:rPr lang="en-US" sz="1200" b="0" i="0" kern="1200" dirty="0">
                <a:solidFill>
                  <a:schemeClr val="tx1"/>
                </a:solidFill>
                <a:effectLst/>
                <a:latin typeface="+mn-lt"/>
                <a:ea typeface="+mn-ea"/>
                <a:cs typeface="+mn-cs"/>
              </a:rPr>
              <a:t>Skipping (black dashed lines) uses the information stored in the T-DBG to skip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mers</a:t>
            </a:r>
            <a:r>
              <a:rPr lang="en-US" sz="1200" b="0" i="0" kern="1200" dirty="0">
                <a:solidFill>
                  <a:schemeClr val="tx1"/>
                </a:solidFill>
                <a:effectLst/>
                <a:latin typeface="+mn-lt"/>
                <a:ea typeface="+mn-ea"/>
                <a:cs typeface="+mn-cs"/>
              </a:rPr>
              <a:t> that are redundant because they have the same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-compatibility class (</a:t>
            </a:r>
            <a:r>
              <a:rPr lang="en-GB" dirty="0"/>
              <a:t>This is classified as having the same “equivalence class”</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3FE18095-4327-E84E-91BA-C207FF796C00}" type="slidenum">
              <a:rPr lang="en-GB" smtClean="0"/>
              <a:t>17</a:t>
            </a:fld>
            <a:endParaRPr lang="en-GB"/>
          </a:p>
        </p:txBody>
      </p:sp>
    </p:spTree>
    <p:extLst>
      <p:ext uri="{BB962C8B-B14F-4D97-AF65-F5344CB8AC3E}">
        <p14:creationId xmlns:p14="http://schemas.microsoft.com/office/powerpoint/2010/main" val="17132080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18</a:t>
            </a:fld>
            <a:endParaRPr lang="en-GB"/>
          </a:p>
        </p:txBody>
      </p:sp>
    </p:spTree>
    <p:extLst>
      <p:ext uri="{BB962C8B-B14F-4D97-AF65-F5344CB8AC3E}">
        <p14:creationId xmlns:p14="http://schemas.microsoft.com/office/powerpoint/2010/main" val="1381779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MultiQC</a:t>
            </a:r>
            <a:r>
              <a:rPr lang="en-GB" dirty="0"/>
              <a:t>: </a:t>
            </a:r>
            <a:r>
              <a:rPr lang="en-US" dirty="0">
                <a:hlinkClick r:id="rId3"/>
              </a:rPr>
              <a:t>https://multiqc.info/</a:t>
            </a:r>
            <a:endParaRPr lang="en-US" dirty="0"/>
          </a:p>
        </p:txBody>
      </p:sp>
      <p:sp>
        <p:nvSpPr>
          <p:cNvPr id="4" name="Slide Number Placeholder 3"/>
          <p:cNvSpPr>
            <a:spLocks noGrp="1"/>
          </p:cNvSpPr>
          <p:nvPr>
            <p:ph type="sldNum" sz="quarter" idx="5"/>
          </p:nvPr>
        </p:nvSpPr>
        <p:spPr/>
        <p:txBody>
          <a:bodyPr/>
          <a:lstStyle/>
          <a:p>
            <a:fld id="{3FE18095-4327-E84E-91BA-C207FF796C00}" type="slidenum">
              <a:rPr lang="en-GB" smtClean="0"/>
              <a:t>19</a:t>
            </a:fld>
            <a:endParaRPr lang="en-GB"/>
          </a:p>
        </p:txBody>
      </p:sp>
    </p:spTree>
    <p:extLst>
      <p:ext uri="{BB962C8B-B14F-4D97-AF65-F5344CB8AC3E}">
        <p14:creationId xmlns:p14="http://schemas.microsoft.com/office/powerpoint/2010/main" val="42774830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nf-co.re</a:t>
            </a:r>
            <a:r>
              <a:rPr lang="en-GB" dirty="0"/>
              <a:t>/pipelines</a:t>
            </a:r>
          </a:p>
        </p:txBody>
      </p:sp>
      <p:sp>
        <p:nvSpPr>
          <p:cNvPr id="4" name="Slide Number Placeholder 3"/>
          <p:cNvSpPr>
            <a:spLocks noGrp="1"/>
          </p:cNvSpPr>
          <p:nvPr>
            <p:ph type="sldNum" sz="quarter" idx="5"/>
          </p:nvPr>
        </p:nvSpPr>
        <p:spPr/>
        <p:txBody>
          <a:bodyPr/>
          <a:lstStyle/>
          <a:p>
            <a:fld id="{3FE18095-4327-E84E-91BA-C207FF796C00}" type="slidenum">
              <a:rPr lang="en-GB" smtClean="0"/>
              <a:t>20</a:t>
            </a:fld>
            <a:endParaRPr lang="en-GB"/>
          </a:p>
        </p:txBody>
      </p:sp>
    </p:spTree>
    <p:extLst>
      <p:ext uri="{BB962C8B-B14F-4D97-AF65-F5344CB8AC3E}">
        <p14:creationId xmlns:p14="http://schemas.microsoft.com/office/powerpoint/2010/main" val="515620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GB" b="0" dirty="0"/>
          </a:p>
        </p:txBody>
      </p:sp>
      <p:sp>
        <p:nvSpPr>
          <p:cNvPr id="4" name="Slide Number Placeholder 3"/>
          <p:cNvSpPr>
            <a:spLocks noGrp="1"/>
          </p:cNvSpPr>
          <p:nvPr>
            <p:ph type="sldNum" sz="quarter" idx="5"/>
          </p:nvPr>
        </p:nvSpPr>
        <p:spPr/>
        <p:txBody>
          <a:bodyPr/>
          <a:lstStyle/>
          <a:p>
            <a:fld id="{3FE18095-4327-E84E-91BA-C207FF796C00}" type="slidenum">
              <a:rPr lang="en-GB" smtClean="0"/>
              <a:t>3</a:t>
            </a:fld>
            <a:endParaRPr lang="en-GB"/>
          </a:p>
        </p:txBody>
      </p:sp>
    </p:spTree>
    <p:extLst>
      <p:ext uri="{BB962C8B-B14F-4D97-AF65-F5344CB8AC3E}">
        <p14:creationId xmlns:p14="http://schemas.microsoft.com/office/powerpoint/2010/main" val="3751876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UCSC: </a:t>
            </a:r>
            <a:r>
              <a:rPr lang="en-US" u="none" dirty="0">
                <a:solidFill>
                  <a:schemeClr val="tx1"/>
                </a:solidFill>
                <a:hlinkClick r:id="rId3">
                  <a:extLst>
                    <a:ext uri="{A12FA001-AC4F-418D-AE19-62706E023703}">
                      <ahyp:hlinkClr xmlns:ahyp="http://schemas.microsoft.com/office/drawing/2018/hyperlinkcolor" val="tx"/>
                    </a:ext>
                  </a:extLst>
                </a:hlinkClick>
              </a:rPr>
              <a:t>http://genome.ucsc.edu/FAQ/FAQformat</a:t>
            </a:r>
            <a:endParaRPr lang="en-GB" dirty="0"/>
          </a:p>
          <a:p>
            <a:endParaRPr lang="en-US" u="none" dirty="0">
              <a:solidFill>
                <a:schemeClr val="tx1"/>
              </a:solidFill>
              <a:hlinkClick r:id="rId3">
                <a:extLst>
                  <a:ext uri="{A12FA001-AC4F-418D-AE19-62706E023703}">
                    <ahyp:hlinkClr xmlns:ahyp="http://schemas.microsoft.com/office/drawing/2018/hyperlinkcolor" val="tx"/>
                  </a:ext>
                </a:extLst>
              </a:hlinkClick>
            </a:endParaRPr>
          </a:p>
        </p:txBody>
      </p:sp>
      <p:sp>
        <p:nvSpPr>
          <p:cNvPr id="4" name="Slide Number Placeholder 3"/>
          <p:cNvSpPr>
            <a:spLocks noGrp="1"/>
          </p:cNvSpPr>
          <p:nvPr>
            <p:ph type="sldNum" sz="quarter" idx="5"/>
          </p:nvPr>
        </p:nvSpPr>
        <p:spPr/>
        <p:txBody>
          <a:bodyPr/>
          <a:lstStyle/>
          <a:p>
            <a:fld id="{3FE18095-4327-E84E-91BA-C207FF796C00}" type="slidenum">
              <a:rPr lang="en-GB" smtClean="0"/>
              <a:t>4</a:t>
            </a:fld>
            <a:endParaRPr lang="en-GB"/>
          </a:p>
        </p:txBody>
      </p:sp>
    </p:spTree>
    <p:extLst>
      <p:ext uri="{BB962C8B-B14F-4D97-AF65-F5344CB8AC3E}">
        <p14:creationId xmlns:p14="http://schemas.microsoft.com/office/powerpoint/2010/main" val="136751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UCSC: </a:t>
            </a:r>
            <a:r>
              <a:rPr lang="en-US" u="none" dirty="0">
                <a:solidFill>
                  <a:schemeClr val="tx1"/>
                </a:solidFill>
                <a:hlinkClick r:id="rId3">
                  <a:extLst>
                    <a:ext uri="{A12FA001-AC4F-418D-AE19-62706E023703}">
                      <ahyp:hlinkClr xmlns:ahyp="http://schemas.microsoft.com/office/drawing/2018/hyperlinkcolor" val="tx"/>
                    </a:ext>
                  </a:extLst>
                </a:hlinkClick>
              </a:rPr>
              <a:t>http://genome.ucsc.edu/FAQ/FAQformat</a:t>
            </a:r>
            <a:endParaRPr lang="en-GB" dirty="0"/>
          </a:p>
          <a:p>
            <a:endParaRPr lang="en-US" u="none" dirty="0">
              <a:solidFill>
                <a:schemeClr val="tx1"/>
              </a:solidFill>
              <a:hlinkClick r:id="rId3">
                <a:extLst>
                  <a:ext uri="{A12FA001-AC4F-418D-AE19-62706E023703}">
                    <ahyp:hlinkClr xmlns:ahyp="http://schemas.microsoft.com/office/drawing/2018/hyperlinkcolor" val="tx"/>
                  </a:ext>
                </a:extLst>
              </a:hlinkClick>
            </a:endParaRPr>
          </a:p>
        </p:txBody>
      </p:sp>
      <p:sp>
        <p:nvSpPr>
          <p:cNvPr id="4" name="Slide Number Placeholder 3"/>
          <p:cNvSpPr>
            <a:spLocks noGrp="1"/>
          </p:cNvSpPr>
          <p:nvPr>
            <p:ph type="sldNum" sz="quarter" idx="5"/>
          </p:nvPr>
        </p:nvSpPr>
        <p:spPr/>
        <p:txBody>
          <a:bodyPr/>
          <a:lstStyle/>
          <a:p>
            <a:fld id="{3FE18095-4327-E84E-91BA-C207FF796C00}" type="slidenum">
              <a:rPr lang="en-GB" smtClean="0"/>
              <a:t>5</a:t>
            </a:fld>
            <a:endParaRPr lang="en-GB"/>
          </a:p>
        </p:txBody>
      </p:sp>
    </p:spTree>
    <p:extLst>
      <p:ext uri="{BB962C8B-B14F-4D97-AF65-F5344CB8AC3E}">
        <p14:creationId xmlns:p14="http://schemas.microsoft.com/office/powerpoint/2010/main" val="435973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Phred</a:t>
            </a:r>
            <a:r>
              <a:rPr lang="en-GB" dirty="0"/>
              <a:t> Score: http://</a:t>
            </a:r>
            <a:r>
              <a:rPr lang="en-GB" dirty="0" err="1"/>
              <a:t>maq.sourceforge.net</a:t>
            </a:r>
            <a:r>
              <a:rPr lang="en-GB" dirty="0"/>
              <a:t>/</a:t>
            </a:r>
            <a:r>
              <a:rPr lang="en-GB" dirty="0" err="1"/>
              <a:t>qual.shtml</a:t>
            </a:r>
            <a:endParaRPr lang="en-GB" dirty="0"/>
          </a:p>
          <a:p>
            <a:r>
              <a:rPr lang="en-GB" dirty="0" err="1"/>
              <a:t>TrimGalore</a:t>
            </a:r>
            <a:r>
              <a:rPr lang="en-GB" dirty="0"/>
              <a:t>: https://</a:t>
            </a:r>
            <a:r>
              <a:rPr lang="en-GB" dirty="0" err="1"/>
              <a:t>www.bioinformatics.babraham.ac.uk</a:t>
            </a:r>
            <a:r>
              <a:rPr lang="en-GB" dirty="0"/>
              <a:t>/projects/</a:t>
            </a:r>
            <a:r>
              <a:rPr lang="en-GB" dirty="0" err="1"/>
              <a:t>trim_galore</a:t>
            </a:r>
            <a:r>
              <a:rPr lang="en-GB" dirty="0"/>
              <a:t>/</a:t>
            </a:r>
          </a:p>
          <a:p>
            <a:r>
              <a:rPr lang="en-GB" dirty="0" err="1"/>
              <a:t>Phred</a:t>
            </a:r>
            <a:r>
              <a:rPr lang="en-GB" dirty="0"/>
              <a:t> score = A quality Q is an integer representation of the probability that the corresponding base is incorrect</a:t>
            </a:r>
          </a:p>
        </p:txBody>
      </p:sp>
      <p:sp>
        <p:nvSpPr>
          <p:cNvPr id="4" name="Slide Number Placeholder 3"/>
          <p:cNvSpPr>
            <a:spLocks noGrp="1"/>
          </p:cNvSpPr>
          <p:nvPr>
            <p:ph type="sldNum" sz="quarter" idx="5"/>
          </p:nvPr>
        </p:nvSpPr>
        <p:spPr/>
        <p:txBody>
          <a:bodyPr/>
          <a:lstStyle/>
          <a:p>
            <a:fld id="{3FE18095-4327-E84E-91BA-C207FF796C00}" type="slidenum">
              <a:rPr lang="en-GB" smtClean="0"/>
              <a:t>6</a:t>
            </a:fld>
            <a:endParaRPr lang="en-GB"/>
          </a:p>
        </p:txBody>
      </p:sp>
    </p:spTree>
    <p:extLst>
      <p:ext uri="{BB962C8B-B14F-4D97-AF65-F5344CB8AC3E}">
        <p14:creationId xmlns:p14="http://schemas.microsoft.com/office/powerpoint/2010/main" val="48737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fastQC</a:t>
            </a:r>
            <a:r>
              <a:rPr lang="en-US" dirty="0"/>
              <a:t>: https://</a:t>
            </a:r>
            <a:r>
              <a:rPr lang="en-US" dirty="0" err="1"/>
              <a:t>www.bioinformatics.babraham.ac.uk</a:t>
            </a:r>
            <a:r>
              <a:rPr lang="en-US" dirty="0"/>
              <a:t>/projects/</a:t>
            </a:r>
            <a:r>
              <a:rPr lang="en-US" dirty="0" err="1"/>
              <a:t>fastqc</a:t>
            </a:r>
            <a:r>
              <a:rPr lang="en-US" dirty="0"/>
              <a:t>/</a:t>
            </a:r>
            <a:endParaRPr lang="en-GB" dirty="0"/>
          </a:p>
          <a:p>
            <a:endParaRPr lang="en-GB" dirty="0"/>
          </a:p>
          <a:p>
            <a:r>
              <a:rPr lang="en-GB" dirty="0" err="1"/>
              <a:t>FastQC</a:t>
            </a:r>
            <a:r>
              <a:rPr lang="en-GB" dirty="0"/>
              <a:t> checks:</a:t>
            </a:r>
          </a:p>
          <a:p>
            <a:pPr marL="171450" indent="-171450">
              <a:buFont typeface="Arial" panose="020B0604020202020204" pitchFamily="34" charset="0"/>
              <a:buChar char="•"/>
            </a:pPr>
            <a:r>
              <a:rPr lang="en-GB" dirty="0"/>
              <a:t>Basic Statistics</a:t>
            </a:r>
          </a:p>
          <a:p>
            <a:pPr marL="171450" indent="-171450">
              <a:buFont typeface="Arial" panose="020B0604020202020204" pitchFamily="34" charset="0"/>
              <a:buChar char="•"/>
            </a:pPr>
            <a:r>
              <a:rPr lang="en-GB" dirty="0"/>
              <a:t>Per base sequence quality</a:t>
            </a:r>
          </a:p>
          <a:p>
            <a:pPr marL="171450" indent="-171450">
              <a:buFont typeface="Arial" panose="020B0604020202020204" pitchFamily="34" charset="0"/>
              <a:buChar char="•"/>
            </a:pPr>
            <a:r>
              <a:rPr lang="en-GB" dirty="0"/>
              <a:t>Per tile sequence quality</a:t>
            </a:r>
          </a:p>
          <a:p>
            <a:pPr marL="171450" indent="-171450">
              <a:buFont typeface="Arial" panose="020B0604020202020204" pitchFamily="34" charset="0"/>
              <a:buChar char="•"/>
            </a:pPr>
            <a:r>
              <a:rPr lang="en-GB" dirty="0"/>
              <a:t>Per sequence quality scores</a:t>
            </a:r>
          </a:p>
          <a:p>
            <a:pPr marL="171450" indent="-171450">
              <a:buFont typeface="Arial" panose="020B0604020202020204" pitchFamily="34" charset="0"/>
              <a:buChar char="•"/>
            </a:pPr>
            <a:r>
              <a:rPr lang="en-GB" dirty="0"/>
              <a:t>Per base sequence content</a:t>
            </a:r>
          </a:p>
          <a:p>
            <a:pPr marL="171450" indent="-171450">
              <a:buFont typeface="Arial" panose="020B0604020202020204" pitchFamily="34" charset="0"/>
              <a:buChar char="•"/>
            </a:pPr>
            <a:r>
              <a:rPr lang="en-GB" dirty="0"/>
              <a:t>Per sequence GC content</a:t>
            </a:r>
          </a:p>
          <a:p>
            <a:pPr marL="171450" indent="-171450">
              <a:buFont typeface="Arial" panose="020B0604020202020204" pitchFamily="34" charset="0"/>
              <a:buChar char="•"/>
            </a:pPr>
            <a:r>
              <a:rPr lang="en-GB" dirty="0"/>
              <a:t>Per base N content</a:t>
            </a:r>
          </a:p>
          <a:p>
            <a:pPr marL="171450" indent="-171450">
              <a:buFont typeface="Arial" panose="020B0604020202020204" pitchFamily="34" charset="0"/>
              <a:buChar char="•"/>
            </a:pPr>
            <a:r>
              <a:rPr lang="en-GB" dirty="0"/>
              <a:t>Sequence Length Distribution</a:t>
            </a:r>
          </a:p>
          <a:p>
            <a:pPr marL="171450" indent="-171450">
              <a:buFont typeface="Arial" panose="020B0604020202020204" pitchFamily="34" charset="0"/>
              <a:buChar char="•"/>
            </a:pPr>
            <a:r>
              <a:rPr lang="en-GB" dirty="0"/>
              <a:t>Sequence Duplication Levels</a:t>
            </a:r>
          </a:p>
          <a:p>
            <a:pPr marL="171450" indent="-171450">
              <a:buFont typeface="Arial" panose="020B0604020202020204" pitchFamily="34" charset="0"/>
              <a:buChar char="•"/>
            </a:pPr>
            <a:r>
              <a:rPr lang="en-GB" dirty="0"/>
              <a:t>Overrepresented sequences</a:t>
            </a:r>
          </a:p>
          <a:p>
            <a:pPr marL="171450" indent="-171450">
              <a:buFont typeface="Arial" panose="020B0604020202020204" pitchFamily="34" charset="0"/>
              <a:buChar char="•"/>
            </a:pPr>
            <a:r>
              <a:rPr lang="en-GB" dirty="0"/>
              <a:t>Adapter Content</a:t>
            </a:r>
          </a:p>
          <a:p>
            <a:endParaRPr lang="en-GB" dirty="0"/>
          </a:p>
        </p:txBody>
      </p:sp>
      <p:sp>
        <p:nvSpPr>
          <p:cNvPr id="4" name="Slide Number Placeholder 3"/>
          <p:cNvSpPr>
            <a:spLocks noGrp="1"/>
          </p:cNvSpPr>
          <p:nvPr>
            <p:ph type="sldNum" sz="quarter" idx="5"/>
          </p:nvPr>
        </p:nvSpPr>
        <p:spPr/>
        <p:txBody>
          <a:bodyPr/>
          <a:lstStyle/>
          <a:p>
            <a:fld id="{9D2DE6C0-3F56-2B43-BBD5-FE49F3EE1BCA}" type="slidenum">
              <a:rPr lang="en-GB" smtClean="0"/>
              <a:t>7</a:t>
            </a:fld>
            <a:endParaRPr lang="en-GB"/>
          </a:p>
        </p:txBody>
      </p:sp>
    </p:spTree>
    <p:extLst>
      <p:ext uri="{BB962C8B-B14F-4D97-AF65-F5344CB8AC3E}">
        <p14:creationId xmlns:p14="http://schemas.microsoft.com/office/powerpoint/2010/main" val="1365067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dirty="0"/>
              <a:t>Trimming to remove adapter sequences (illumine only 3’ end) and low-sequencing-quality bases (5’ end).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dirty="0"/>
              <a:t>Adapters contain the sequencing primer binding sites, the index sequences, and the sites that allow library fragments to attach to the flow cell lawn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The main reason for the decreasing sequence quality is the so-called phasing. Phasing means that the blocker of a nucleotide is not correctly removed after signal detection.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dirty="0"/>
              <a:t>Adapter sequences can be effectively removed by read aligner via ’soft-clipping’ and that many low-sequencing-quality bases, which would be removed by read trimming tools, were rescued by the aligner.</a:t>
            </a:r>
          </a:p>
          <a:p>
            <a:r>
              <a:rPr lang="en-GB" b="0" dirty="0"/>
              <a:t>https://</a:t>
            </a:r>
            <a:r>
              <a:rPr lang="en-GB" b="0" dirty="0" err="1"/>
              <a:t>academic.oup.com</a:t>
            </a:r>
            <a:r>
              <a:rPr lang="en-GB" b="0" dirty="0"/>
              <a:t>/</a:t>
            </a:r>
            <a:r>
              <a:rPr lang="en-GB" b="0" dirty="0" err="1"/>
              <a:t>nargab</a:t>
            </a:r>
            <a:r>
              <a:rPr lang="en-GB" b="0" dirty="0"/>
              <a:t>/article/2/3/lqaa068/5901066</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a:p>
          <a:p>
            <a:endParaRPr lang="en-DK" dirty="0"/>
          </a:p>
        </p:txBody>
      </p:sp>
      <p:sp>
        <p:nvSpPr>
          <p:cNvPr id="4" name="Slide Number Placeholder 3"/>
          <p:cNvSpPr>
            <a:spLocks noGrp="1"/>
          </p:cNvSpPr>
          <p:nvPr>
            <p:ph type="sldNum" sz="quarter" idx="5"/>
          </p:nvPr>
        </p:nvSpPr>
        <p:spPr/>
        <p:txBody>
          <a:bodyPr/>
          <a:lstStyle/>
          <a:p>
            <a:fld id="{9D2DE6C0-3F56-2B43-BBD5-FE49F3EE1BCA}" type="slidenum">
              <a:rPr lang="en-GB" smtClean="0"/>
              <a:t>8</a:t>
            </a:fld>
            <a:endParaRPr lang="en-GB"/>
          </a:p>
        </p:txBody>
      </p:sp>
    </p:spTree>
    <p:extLst>
      <p:ext uri="{BB962C8B-B14F-4D97-AF65-F5344CB8AC3E}">
        <p14:creationId xmlns:p14="http://schemas.microsoft.com/office/powerpoint/2010/main" val="2776627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a:t>The lower your ratio of </a:t>
            </a:r>
            <a:r>
              <a:rPr lang="en-GB" i="1" dirty="0"/>
              <a:t>unique</a:t>
            </a:r>
            <a:r>
              <a:rPr lang="en-GB" dirty="0"/>
              <a:t> molecules to beads, the more PCR duplicates you will have, </a:t>
            </a:r>
            <a:r>
              <a:rPr lang="en-GB" i="1" dirty="0"/>
              <a:t>even before</a:t>
            </a:r>
            <a:r>
              <a:rPr lang="en-GB" dirty="0"/>
              <a:t> your ratio begins to approach 1.0, where PCR duplicates would be required in order to saturate the beads with DNA molecules</a:t>
            </a:r>
          </a:p>
          <a:p>
            <a:pPr marL="228600" indent="-228600">
              <a:buAutoNum type="arabicPeriod"/>
            </a:pPr>
            <a:r>
              <a:rPr lang="en-GB" dirty="0"/>
              <a:t>Even with 64 copies each of the unique molecules, PCR duplicates are very rare by pure chance.  Each unique molecule’s chance of getting represented even once (let alone twice) is small.</a:t>
            </a:r>
          </a:p>
          <a:p>
            <a:endParaRPr lang="en-DK" dirty="0"/>
          </a:p>
        </p:txBody>
      </p:sp>
      <p:sp>
        <p:nvSpPr>
          <p:cNvPr id="4" name="Slide Number Placeholder 3"/>
          <p:cNvSpPr>
            <a:spLocks noGrp="1"/>
          </p:cNvSpPr>
          <p:nvPr>
            <p:ph type="sldNum" sz="quarter" idx="5"/>
          </p:nvPr>
        </p:nvSpPr>
        <p:spPr/>
        <p:txBody>
          <a:bodyPr/>
          <a:lstStyle/>
          <a:p>
            <a:fld id="{9D2DE6C0-3F56-2B43-BBD5-FE49F3EE1BCA}" type="slidenum">
              <a:rPr lang="en-GB" smtClean="0"/>
              <a:t>9</a:t>
            </a:fld>
            <a:endParaRPr lang="en-GB"/>
          </a:p>
        </p:txBody>
      </p:sp>
    </p:spTree>
    <p:extLst>
      <p:ext uri="{BB962C8B-B14F-4D97-AF65-F5344CB8AC3E}">
        <p14:creationId xmlns:p14="http://schemas.microsoft.com/office/powerpoint/2010/main" val="264482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STAR: </a:t>
            </a:r>
            <a:r>
              <a:rPr lang="en-US" dirty="0">
                <a:hlinkClick r:id="rId3"/>
              </a:rPr>
              <a:t>https://hbctraining.github.io/Intro-to-rnaseq-hpc-O2/lessons/03_alignment.html</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Bowtie: </a:t>
            </a:r>
            <a:r>
              <a:rPr lang="en-US" dirty="0">
                <a:hlinkClick r:id="rId4"/>
              </a:rPr>
              <a:t>http://bowtie-bio.sourceforge.net/index.shtml</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BWA: </a:t>
            </a:r>
            <a:r>
              <a:rPr lang="en-US" dirty="0">
                <a:hlinkClick r:id="rId5"/>
              </a:rPr>
              <a:t>http://bio-bwa.sourceforge.net/</a:t>
            </a:r>
            <a:endParaRPr lang="en-GB" dirty="0"/>
          </a:p>
          <a:p>
            <a:endParaRPr lang="en-GB" dirty="0"/>
          </a:p>
          <a:p>
            <a:r>
              <a:rPr lang="en-GB" i="1" dirty="0"/>
              <a:t>ATAC</a:t>
            </a:r>
            <a:r>
              <a:rPr lang="en-GB" dirty="0"/>
              <a:t>-</a:t>
            </a:r>
            <a:r>
              <a:rPr lang="en-GB" i="1" dirty="0" err="1"/>
              <a:t>Seq</a:t>
            </a:r>
            <a:r>
              <a:rPr lang="en-GB" dirty="0"/>
              <a:t> = Assay for Transposase-Accessible Chromatin with high-throughput sequencing</a:t>
            </a:r>
          </a:p>
          <a:p>
            <a:r>
              <a:rPr lang="en-GB" i="1" dirty="0" err="1"/>
              <a:t>ChIP</a:t>
            </a:r>
            <a:r>
              <a:rPr lang="en-GB" i="1" dirty="0"/>
              <a:t> </a:t>
            </a:r>
            <a:r>
              <a:rPr lang="en-GB" i="1" dirty="0" err="1"/>
              <a:t>Seq</a:t>
            </a:r>
            <a:r>
              <a:rPr lang="en-GB" i="1" dirty="0"/>
              <a:t> </a:t>
            </a:r>
            <a:r>
              <a:rPr lang="en-GB" dirty="0"/>
              <a:t>= Chromatin immunoprecipitation</a:t>
            </a:r>
          </a:p>
          <a:p>
            <a:r>
              <a:rPr lang="en-GB" i="1" dirty="0"/>
              <a:t>CAGE</a:t>
            </a:r>
            <a:r>
              <a:rPr lang="en-GB" dirty="0"/>
              <a:t> = Cap Analysis of Gene Expression</a:t>
            </a:r>
          </a:p>
        </p:txBody>
      </p:sp>
      <p:sp>
        <p:nvSpPr>
          <p:cNvPr id="4" name="Slide Number Placeholder 3"/>
          <p:cNvSpPr>
            <a:spLocks noGrp="1"/>
          </p:cNvSpPr>
          <p:nvPr>
            <p:ph type="sldNum" sz="quarter" idx="5"/>
          </p:nvPr>
        </p:nvSpPr>
        <p:spPr/>
        <p:txBody>
          <a:bodyPr/>
          <a:lstStyle/>
          <a:p>
            <a:fld id="{3FE18095-4327-E84E-91BA-C207FF796C00}" type="slidenum">
              <a:rPr lang="en-GB" smtClean="0"/>
              <a:t>10</a:t>
            </a:fld>
            <a:endParaRPr lang="en-GB"/>
          </a:p>
        </p:txBody>
      </p:sp>
    </p:spTree>
    <p:extLst>
      <p:ext uri="{BB962C8B-B14F-4D97-AF65-F5344CB8AC3E}">
        <p14:creationId xmlns:p14="http://schemas.microsoft.com/office/powerpoint/2010/main" val="424870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343F8-22D0-DE46-9608-EB03ABDC3E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E9C0060-639A-1B41-8958-C76D87B3E6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4B9F0AE-747E-6D4D-8211-202B5F00CA18}"/>
              </a:ext>
            </a:extLst>
          </p:cNvPr>
          <p:cNvSpPr>
            <a:spLocks noGrp="1"/>
          </p:cNvSpPr>
          <p:nvPr>
            <p:ph type="dt" sz="half" idx="10"/>
          </p:nvPr>
        </p:nvSpPr>
        <p:spPr/>
        <p:txBody>
          <a:bodyPr/>
          <a:lstStyle/>
          <a:p>
            <a:fld id="{FFBA9AA5-EF0F-8B46-85D7-BFA9E9AAB7D1}" type="datetime1">
              <a:rPr lang="en-US" smtClean="0"/>
              <a:t>8/17/22</a:t>
            </a:fld>
            <a:endParaRPr lang="en-GB"/>
          </a:p>
        </p:txBody>
      </p:sp>
      <p:sp>
        <p:nvSpPr>
          <p:cNvPr id="5" name="Footer Placeholder 4">
            <a:extLst>
              <a:ext uri="{FF2B5EF4-FFF2-40B4-BE49-F238E27FC236}">
                <a16:creationId xmlns:a16="http://schemas.microsoft.com/office/drawing/2014/main" id="{CB3969BB-E495-8B40-8075-F2673CD2B27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0CAD8A-389D-2549-A965-18945F196D17}"/>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3490639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48681-4C52-AB47-BB46-09DF560F06B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0302D2E-DA41-144F-B411-6855D06692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B2F2C67-B52E-EF40-8AB9-C782A74D34A0}"/>
              </a:ext>
            </a:extLst>
          </p:cNvPr>
          <p:cNvSpPr>
            <a:spLocks noGrp="1"/>
          </p:cNvSpPr>
          <p:nvPr>
            <p:ph type="dt" sz="half" idx="10"/>
          </p:nvPr>
        </p:nvSpPr>
        <p:spPr/>
        <p:txBody>
          <a:bodyPr/>
          <a:lstStyle/>
          <a:p>
            <a:fld id="{D59E9733-916C-874E-90B0-F70BC63E9D2B}" type="datetime1">
              <a:rPr lang="en-US" smtClean="0"/>
              <a:t>8/17/22</a:t>
            </a:fld>
            <a:endParaRPr lang="en-GB"/>
          </a:p>
        </p:txBody>
      </p:sp>
      <p:sp>
        <p:nvSpPr>
          <p:cNvPr id="5" name="Footer Placeholder 4">
            <a:extLst>
              <a:ext uri="{FF2B5EF4-FFF2-40B4-BE49-F238E27FC236}">
                <a16:creationId xmlns:a16="http://schemas.microsoft.com/office/drawing/2014/main" id="{69319167-A0F9-454A-ABAE-7F373CD7C99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46C4464-68EE-B04F-BC2C-2AFB97E61BB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626755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10CB58-0BC8-0347-8110-8E58567BE0A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7BAD0A0-3B62-1543-8926-6B159CC1F6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87AD6C3-BCA2-174D-9B6C-4411E68A9B5A}"/>
              </a:ext>
            </a:extLst>
          </p:cNvPr>
          <p:cNvSpPr>
            <a:spLocks noGrp="1"/>
          </p:cNvSpPr>
          <p:nvPr>
            <p:ph type="dt" sz="half" idx="10"/>
          </p:nvPr>
        </p:nvSpPr>
        <p:spPr/>
        <p:txBody>
          <a:bodyPr/>
          <a:lstStyle/>
          <a:p>
            <a:fld id="{5997D700-30C7-5348-9C83-E150031C46F2}" type="datetime1">
              <a:rPr lang="en-US" smtClean="0"/>
              <a:t>8/17/22</a:t>
            </a:fld>
            <a:endParaRPr lang="en-GB"/>
          </a:p>
        </p:txBody>
      </p:sp>
      <p:sp>
        <p:nvSpPr>
          <p:cNvPr id="5" name="Footer Placeholder 4">
            <a:extLst>
              <a:ext uri="{FF2B5EF4-FFF2-40B4-BE49-F238E27FC236}">
                <a16:creationId xmlns:a16="http://schemas.microsoft.com/office/drawing/2014/main" id="{C3E28B61-62DD-544F-B8B1-091A33685A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F400E3-3E21-B94B-B098-F45A297AAEC3}"/>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3228508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493B7-84D6-B54E-8332-B94CCBB1A88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6AC2F30-5E1B-4B4A-B0EB-48259C0980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F82AA0B-B0CB-574C-93E2-CECDEAEEBC26}"/>
              </a:ext>
            </a:extLst>
          </p:cNvPr>
          <p:cNvSpPr>
            <a:spLocks noGrp="1"/>
          </p:cNvSpPr>
          <p:nvPr>
            <p:ph type="dt" sz="half" idx="10"/>
          </p:nvPr>
        </p:nvSpPr>
        <p:spPr/>
        <p:txBody>
          <a:bodyPr/>
          <a:lstStyle/>
          <a:p>
            <a:fld id="{45523148-C081-BF45-B319-238D13563939}" type="datetime1">
              <a:rPr lang="en-US" smtClean="0"/>
              <a:t>8/17/22</a:t>
            </a:fld>
            <a:endParaRPr lang="en-GB"/>
          </a:p>
        </p:txBody>
      </p:sp>
      <p:sp>
        <p:nvSpPr>
          <p:cNvPr id="5" name="Footer Placeholder 4">
            <a:extLst>
              <a:ext uri="{FF2B5EF4-FFF2-40B4-BE49-F238E27FC236}">
                <a16:creationId xmlns:a16="http://schemas.microsoft.com/office/drawing/2014/main" id="{7CEBFE5C-3197-A34D-82E1-F1C5028378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5B1DB58-F871-6646-A98A-66A9313B18D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421521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68439-21DC-5A40-8852-9951421BC1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0D610EF-9CBE-5549-9F69-0AA3860FAB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7EAB42-BEB6-B047-BBDD-215933D8814D}"/>
              </a:ext>
            </a:extLst>
          </p:cNvPr>
          <p:cNvSpPr>
            <a:spLocks noGrp="1"/>
          </p:cNvSpPr>
          <p:nvPr>
            <p:ph type="dt" sz="half" idx="10"/>
          </p:nvPr>
        </p:nvSpPr>
        <p:spPr/>
        <p:txBody>
          <a:bodyPr/>
          <a:lstStyle/>
          <a:p>
            <a:fld id="{7643B5D6-4622-654F-9FF3-8A7B77E7C86F}" type="datetime1">
              <a:rPr lang="en-US" smtClean="0"/>
              <a:t>8/17/22</a:t>
            </a:fld>
            <a:endParaRPr lang="en-GB"/>
          </a:p>
        </p:txBody>
      </p:sp>
      <p:sp>
        <p:nvSpPr>
          <p:cNvPr id="5" name="Footer Placeholder 4">
            <a:extLst>
              <a:ext uri="{FF2B5EF4-FFF2-40B4-BE49-F238E27FC236}">
                <a16:creationId xmlns:a16="http://schemas.microsoft.com/office/drawing/2014/main" id="{19F9206A-28CB-1945-AF9D-7A0D8AE092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53B713A-A3A0-A74B-A8F4-FCABF8123B6D}"/>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94425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43FF-6C78-5B48-A6B7-3E81FA9C44F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CF03FBE-748C-4E4E-B1BE-DD537945F9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64B94EB-4184-214C-908E-6AFB7C65C5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6447B22-D144-2D48-9D6F-4F130CA28DCE}"/>
              </a:ext>
            </a:extLst>
          </p:cNvPr>
          <p:cNvSpPr>
            <a:spLocks noGrp="1"/>
          </p:cNvSpPr>
          <p:nvPr>
            <p:ph type="dt" sz="half" idx="10"/>
          </p:nvPr>
        </p:nvSpPr>
        <p:spPr/>
        <p:txBody>
          <a:bodyPr/>
          <a:lstStyle/>
          <a:p>
            <a:fld id="{6DA346A3-A0CA-F644-8E0E-D6212D2E6237}" type="datetime1">
              <a:rPr lang="en-US" smtClean="0"/>
              <a:t>8/17/22</a:t>
            </a:fld>
            <a:endParaRPr lang="en-GB"/>
          </a:p>
        </p:txBody>
      </p:sp>
      <p:sp>
        <p:nvSpPr>
          <p:cNvPr id="6" name="Footer Placeholder 5">
            <a:extLst>
              <a:ext uri="{FF2B5EF4-FFF2-40B4-BE49-F238E27FC236}">
                <a16:creationId xmlns:a16="http://schemas.microsoft.com/office/drawing/2014/main" id="{9E780B65-64A4-9A42-B12B-E9A46582FE1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B0CC9E5-82FE-A440-BEC5-9A86A2B6763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1911920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9DD46-A300-6446-ACCA-9E3A8913E6D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FF196DC-2144-7640-BE38-EE4F4D5206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A3149E-D3A0-DB42-BF71-4CCAB48E92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97EE763-12F6-1F4E-B934-E0CF0345A1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02FE4F-756E-3B4A-8123-3C6F64FC45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9A2F07A-A617-7343-A3A5-9FDD371A9DC0}"/>
              </a:ext>
            </a:extLst>
          </p:cNvPr>
          <p:cNvSpPr>
            <a:spLocks noGrp="1"/>
          </p:cNvSpPr>
          <p:nvPr>
            <p:ph type="dt" sz="half" idx="10"/>
          </p:nvPr>
        </p:nvSpPr>
        <p:spPr/>
        <p:txBody>
          <a:bodyPr/>
          <a:lstStyle/>
          <a:p>
            <a:fld id="{9E029D88-9528-2E4C-801B-87FEEB98B6EC}" type="datetime1">
              <a:rPr lang="en-US" smtClean="0"/>
              <a:t>8/17/22</a:t>
            </a:fld>
            <a:endParaRPr lang="en-GB"/>
          </a:p>
        </p:txBody>
      </p:sp>
      <p:sp>
        <p:nvSpPr>
          <p:cNvPr id="8" name="Footer Placeholder 7">
            <a:extLst>
              <a:ext uri="{FF2B5EF4-FFF2-40B4-BE49-F238E27FC236}">
                <a16:creationId xmlns:a16="http://schemas.microsoft.com/office/drawing/2014/main" id="{E34D7E33-C4F7-4743-8371-360849EA329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40DF20E-42D8-954F-9B41-FA855C2434E3}"/>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680398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EDA2A-648F-0346-9BF0-52F8730CA4A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150680B-5AD5-2349-9424-5B0FF7E757D6}"/>
              </a:ext>
            </a:extLst>
          </p:cNvPr>
          <p:cNvSpPr>
            <a:spLocks noGrp="1"/>
          </p:cNvSpPr>
          <p:nvPr>
            <p:ph type="dt" sz="half" idx="10"/>
          </p:nvPr>
        </p:nvSpPr>
        <p:spPr/>
        <p:txBody>
          <a:bodyPr/>
          <a:lstStyle/>
          <a:p>
            <a:fld id="{95E2DC62-1447-D044-B033-34FB2977468C}" type="datetime1">
              <a:rPr lang="en-US" smtClean="0"/>
              <a:t>8/17/22</a:t>
            </a:fld>
            <a:endParaRPr lang="en-GB"/>
          </a:p>
        </p:txBody>
      </p:sp>
      <p:sp>
        <p:nvSpPr>
          <p:cNvPr id="4" name="Footer Placeholder 3">
            <a:extLst>
              <a:ext uri="{FF2B5EF4-FFF2-40B4-BE49-F238E27FC236}">
                <a16:creationId xmlns:a16="http://schemas.microsoft.com/office/drawing/2014/main" id="{31BEF560-8CAA-374D-8B98-7006EA5324C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29ED91E-E1DE-F841-BB85-716D8D442D05}"/>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410808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DD0735-D1C6-EF4A-A1F0-0015E069FEE2}"/>
              </a:ext>
            </a:extLst>
          </p:cNvPr>
          <p:cNvSpPr>
            <a:spLocks noGrp="1"/>
          </p:cNvSpPr>
          <p:nvPr>
            <p:ph type="dt" sz="half" idx="10"/>
          </p:nvPr>
        </p:nvSpPr>
        <p:spPr/>
        <p:txBody>
          <a:bodyPr/>
          <a:lstStyle/>
          <a:p>
            <a:fld id="{07726795-26A5-7C45-8970-AA2F54E1D838}" type="datetime1">
              <a:rPr lang="en-US" smtClean="0"/>
              <a:t>8/17/22</a:t>
            </a:fld>
            <a:endParaRPr lang="en-GB"/>
          </a:p>
        </p:txBody>
      </p:sp>
      <p:sp>
        <p:nvSpPr>
          <p:cNvPr id="3" name="Footer Placeholder 2">
            <a:extLst>
              <a:ext uri="{FF2B5EF4-FFF2-40B4-BE49-F238E27FC236}">
                <a16:creationId xmlns:a16="http://schemas.microsoft.com/office/drawing/2014/main" id="{8A3DC404-D05D-C447-BBCA-E0CC6B2C8BB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A4338A-F704-CA43-A6C3-57F1A6963E07}"/>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77674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F8111-40FA-8046-85B0-3E52ECDB23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D9A11BF-8CFF-6040-86AF-779B7100AD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6B7A2AE-A1E0-D340-815C-96C5C69AD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85F7E8-A804-D044-9C1B-704A1CAC99E2}"/>
              </a:ext>
            </a:extLst>
          </p:cNvPr>
          <p:cNvSpPr>
            <a:spLocks noGrp="1"/>
          </p:cNvSpPr>
          <p:nvPr>
            <p:ph type="dt" sz="half" idx="10"/>
          </p:nvPr>
        </p:nvSpPr>
        <p:spPr/>
        <p:txBody>
          <a:bodyPr/>
          <a:lstStyle/>
          <a:p>
            <a:fld id="{7CED9D28-7FA9-CE4D-BFB6-3F4745E5130C}" type="datetime1">
              <a:rPr lang="en-US" smtClean="0"/>
              <a:t>8/17/22</a:t>
            </a:fld>
            <a:endParaRPr lang="en-GB"/>
          </a:p>
        </p:txBody>
      </p:sp>
      <p:sp>
        <p:nvSpPr>
          <p:cNvPr id="6" name="Footer Placeholder 5">
            <a:extLst>
              <a:ext uri="{FF2B5EF4-FFF2-40B4-BE49-F238E27FC236}">
                <a16:creationId xmlns:a16="http://schemas.microsoft.com/office/drawing/2014/main" id="{5BE55884-4E62-D245-9E58-9C3244D58D4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ED4F4D-548A-6145-BD81-1B491C5F2356}"/>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1826858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254B4-E994-7B4E-BA3F-9DD467E422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E207F48-4A30-C948-9182-145DE53648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67CBD8D-CB87-424C-AF55-FE1C3381EF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ECBF9B-5DB8-4E47-9940-13C9EBFC793A}"/>
              </a:ext>
            </a:extLst>
          </p:cNvPr>
          <p:cNvSpPr>
            <a:spLocks noGrp="1"/>
          </p:cNvSpPr>
          <p:nvPr>
            <p:ph type="dt" sz="half" idx="10"/>
          </p:nvPr>
        </p:nvSpPr>
        <p:spPr/>
        <p:txBody>
          <a:bodyPr/>
          <a:lstStyle/>
          <a:p>
            <a:fld id="{D02D4A53-6887-6748-8CFA-2801B6A283D8}" type="datetime1">
              <a:rPr lang="en-US" smtClean="0"/>
              <a:t>8/17/22</a:t>
            </a:fld>
            <a:endParaRPr lang="en-GB"/>
          </a:p>
        </p:txBody>
      </p:sp>
      <p:sp>
        <p:nvSpPr>
          <p:cNvPr id="6" name="Footer Placeholder 5">
            <a:extLst>
              <a:ext uri="{FF2B5EF4-FFF2-40B4-BE49-F238E27FC236}">
                <a16:creationId xmlns:a16="http://schemas.microsoft.com/office/drawing/2014/main" id="{051A808F-8062-7D47-9A90-A9BBA5EB41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7B16C56-FCA3-144A-B124-7D4B252387FA}"/>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173327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9CB77F-D9F0-EF4A-A0A8-2D8E5E9331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854578A-DE83-3941-A1A8-ABD6838E45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E4806EB-059E-6640-834F-1E499C5641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CDFB70-F297-0E44-A949-38ED45F1B6D8}" type="datetime1">
              <a:rPr lang="en-US" smtClean="0"/>
              <a:t>8/17/22</a:t>
            </a:fld>
            <a:endParaRPr lang="en-GB"/>
          </a:p>
        </p:txBody>
      </p:sp>
      <p:sp>
        <p:nvSpPr>
          <p:cNvPr id="5" name="Footer Placeholder 4">
            <a:extLst>
              <a:ext uri="{FF2B5EF4-FFF2-40B4-BE49-F238E27FC236}">
                <a16:creationId xmlns:a16="http://schemas.microsoft.com/office/drawing/2014/main" id="{F4D3318C-06B3-6646-BF04-0D14448026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D78041E-3A38-9E47-B12B-865CF785F5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8F6B55-2FBF-E645-B561-8271EEC5CE3D}" type="slidenum">
              <a:rPr lang="en-GB" smtClean="0"/>
              <a:t>‹#›</a:t>
            </a:fld>
            <a:endParaRPr lang="en-GB"/>
          </a:p>
        </p:txBody>
      </p:sp>
    </p:spTree>
    <p:extLst>
      <p:ext uri="{BB962C8B-B14F-4D97-AF65-F5344CB8AC3E}">
        <p14:creationId xmlns:p14="http://schemas.microsoft.com/office/powerpoint/2010/main" val="282862760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tiff"/><Relationship Id="rId4" Type="http://schemas.openxmlformats.org/officeDocument/2006/relationships/image" Target="../media/image3.tiff"/></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nf-co.re/pipelin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tiff"/><Relationship Id="rId4" Type="http://schemas.openxmlformats.org/officeDocument/2006/relationships/image" Target="../media/image3.tiff"/></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genome.ucsc.edu/FAQ/FAQformat"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genome.ucsc.edu/FAQ/FAQformat"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1920DB-A420-FF47-9398-3D0DD288ABD6}"/>
              </a:ext>
            </a:extLst>
          </p:cNvPr>
          <p:cNvSpPr>
            <a:spLocks noGrp="1"/>
          </p:cNvSpPr>
          <p:nvPr>
            <p:ph type="ctrTitle"/>
          </p:nvPr>
        </p:nvSpPr>
        <p:spPr>
          <a:xfrm>
            <a:off x="1127208" y="857251"/>
            <a:ext cx="4747280" cy="3098061"/>
          </a:xfrm>
        </p:spPr>
        <p:txBody>
          <a:bodyPr anchor="b">
            <a:normAutofit/>
          </a:bodyPr>
          <a:lstStyle/>
          <a:p>
            <a:pPr algn="l"/>
            <a:r>
              <a:rPr lang="en-GB" sz="4800" b="1">
                <a:solidFill>
                  <a:srgbClr val="FFFFFF"/>
                </a:solidFill>
              </a:rPr>
              <a:t>Preprocessing</a:t>
            </a:r>
            <a:endParaRPr lang="en-GB" sz="4800" b="1" dirty="0">
              <a:solidFill>
                <a:srgbClr val="FFFFFF"/>
              </a:solidFill>
            </a:endParaRPr>
          </a:p>
        </p:txBody>
      </p:sp>
      <p:sp>
        <p:nvSpPr>
          <p:cNvPr id="32" name="Rectangle 31">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A497D31-BD0F-024A-883E-291AC29D5072}"/>
              </a:ext>
            </a:extLst>
          </p:cNvPr>
          <p:cNvSpPr>
            <a:spLocks noGrp="1"/>
          </p:cNvSpPr>
          <p:nvPr>
            <p:ph type="subTitle" idx="1"/>
          </p:nvPr>
        </p:nvSpPr>
        <p:spPr>
          <a:xfrm>
            <a:off x="1127208" y="4756265"/>
            <a:ext cx="4674204" cy="1244483"/>
          </a:xfrm>
        </p:spPr>
        <p:txBody>
          <a:bodyPr anchor="t">
            <a:normAutofit/>
          </a:bodyPr>
          <a:lstStyle/>
          <a:p>
            <a:pPr algn="l"/>
            <a:r>
              <a:rPr lang="en-GB" dirty="0" err="1">
                <a:solidFill>
                  <a:srgbClr val="FFFFFF"/>
                </a:solidFill>
              </a:rPr>
              <a:t>Center</a:t>
            </a:r>
            <a:r>
              <a:rPr lang="en-GB" dirty="0">
                <a:solidFill>
                  <a:srgbClr val="FFFFFF"/>
                </a:solidFill>
              </a:rPr>
              <a:t> for Health </a:t>
            </a:r>
            <a:r>
              <a:rPr lang="en-GB">
                <a:solidFill>
                  <a:srgbClr val="FFFFFF"/>
                </a:solidFill>
              </a:rPr>
              <a:t>Data Science</a:t>
            </a:r>
            <a:endParaRPr lang="en-GB" dirty="0">
              <a:solidFill>
                <a:srgbClr val="FFFFFF"/>
              </a:solidFill>
            </a:endParaRPr>
          </a:p>
        </p:txBody>
      </p:sp>
      <p:sp>
        <p:nvSpPr>
          <p:cNvPr id="34" name="Oval 33">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background pattern&#10;&#10;Description automatically generated">
            <a:extLst>
              <a:ext uri="{FF2B5EF4-FFF2-40B4-BE49-F238E27FC236}">
                <a16:creationId xmlns:a16="http://schemas.microsoft.com/office/drawing/2014/main" id="{805F955E-25FF-5245-A82D-80B255BCB648}"/>
              </a:ext>
            </a:extLst>
          </p:cNvPr>
          <p:cNvPicPr>
            <a:picLocks noChangeAspect="1"/>
          </p:cNvPicPr>
          <p:nvPr/>
        </p:nvPicPr>
        <p:blipFill>
          <a:blip r:embed="rId2"/>
          <a:stretch>
            <a:fillRect/>
          </a:stretch>
        </p:blipFill>
        <p:spPr>
          <a:xfrm>
            <a:off x="6920559" y="2908268"/>
            <a:ext cx="3737164" cy="1055750"/>
          </a:xfrm>
          <a:prstGeom prst="rect">
            <a:avLst/>
          </a:prstGeom>
        </p:spPr>
      </p:pic>
      <p:sp>
        <p:nvSpPr>
          <p:cNvPr id="4" name="Slide Number Placeholder 3">
            <a:extLst>
              <a:ext uri="{FF2B5EF4-FFF2-40B4-BE49-F238E27FC236}">
                <a16:creationId xmlns:a16="http://schemas.microsoft.com/office/drawing/2014/main" id="{67CFF55D-D30D-1844-911C-CEEF3C279649}"/>
              </a:ext>
            </a:extLst>
          </p:cNvPr>
          <p:cNvSpPr>
            <a:spLocks noGrp="1"/>
          </p:cNvSpPr>
          <p:nvPr>
            <p:ph type="sldNum" sz="quarter" idx="12"/>
          </p:nvPr>
        </p:nvSpPr>
        <p:spPr/>
        <p:txBody>
          <a:bodyPr/>
          <a:lstStyle/>
          <a:p>
            <a:fld id="{488F6B55-2FBF-E645-B561-8271EEC5CE3D}" type="slidenum">
              <a:rPr lang="en-GB" smtClean="0"/>
              <a:t>1</a:t>
            </a:fld>
            <a:endParaRPr lang="en-GB"/>
          </a:p>
        </p:txBody>
      </p:sp>
    </p:spTree>
    <p:extLst>
      <p:ext uri="{BB962C8B-B14F-4D97-AF65-F5344CB8AC3E}">
        <p14:creationId xmlns:p14="http://schemas.microsoft.com/office/powerpoint/2010/main" val="2207204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4E82FC-77EA-7F44-8847-73E5944C147C}"/>
              </a:ext>
            </a:extLst>
          </p:cNvPr>
          <p:cNvSpPr>
            <a:spLocks noGrp="1"/>
          </p:cNvSpPr>
          <p:nvPr>
            <p:ph idx="1"/>
          </p:nvPr>
        </p:nvSpPr>
        <p:spPr>
          <a:xfrm>
            <a:off x="838200" y="1825625"/>
            <a:ext cx="9121624" cy="2243925"/>
          </a:xfrm>
        </p:spPr>
        <p:txBody>
          <a:bodyPr>
            <a:normAutofit fontScale="92500" lnSpcReduction="10000"/>
          </a:bodyPr>
          <a:lstStyle/>
          <a:p>
            <a:pPr marL="0" indent="0">
              <a:buNone/>
            </a:pPr>
            <a:r>
              <a:rPr lang="en-GB" sz="2400" dirty="0"/>
              <a:t>Align to reference genome – </a:t>
            </a:r>
            <a:r>
              <a:rPr lang="en-GB" sz="2400" dirty="0" err="1"/>
              <a:t>RNAseq</a:t>
            </a:r>
            <a:endParaRPr lang="en-GB" sz="2400" dirty="0"/>
          </a:p>
          <a:p>
            <a:pPr lvl="1"/>
            <a:r>
              <a:rPr lang="en-GB" dirty="0">
                <a:sym typeface="Wingdings" pitchFamily="2" charset="2"/>
              </a:rPr>
              <a:t>In early days we often only mapped to the exome</a:t>
            </a:r>
          </a:p>
          <a:p>
            <a:pPr lvl="1"/>
            <a:r>
              <a:rPr lang="en-GB" dirty="0"/>
              <a:t>We are interested in genes or other annotated regions </a:t>
            </a:r>
          </a:p>
          <a:p>
            <a:pPr marL="457200" lvl="1" indent="0">
              <a:buNone/>
            </a:pPr>
            <a:r>
              <a:rPr lang="en-GB" dirty="0">
                <a:sym typeface="Wingdings" pitchFamily="2" charset="2"/>
              </a:rPr>
              <a:t> </a:t>
            </a:r>
            <a:r>
              <a:rPr lang="en-GB" b="1" dirty="0">
                <a:sym typeface="Wingdings" pitchFamily="2" charset="2"/>
              </a:rPr>
              <a:t>GTF/GFF3 </a:t>
            </a:r>
            <a:r>
              <a:rPr lang="en-GB" dirty="0">
                <a:sym typeface="Wingdings" pitchFamily="2" charset="2"/>
              </a:rPr>
              <a:t>file</a:t>
            </a:r>
          </a:p>
          <a:p>
            <a:pPr marL="0" indent="0">
              <a:buNone/>
            </a:pPr>
            <a:endParaRPr lang="en-GB" sz="2400" dirty="0">
              <a:sym typeface="Wingdings" pitchFamily="2" charset="2"/>
            </a:endParaRPr>
          </a:p>
          <a:p>
            <a:pPr marL="0" indent="0">
              <a:buNone/>
            </a:pPr>
            <a:r>
              <a:rPr lang="en-GB" sz="2400" dirty="0"/>
              <a:t>Most often it makes sense to align to the newest version of a reference. </a:t>
            </a:r>
            <a:endParaRPr lang="en-GB" sz="2400" dirty="0">
              <a:sym typeface="Wingdings" pitchFamily="2" charset="2"/>
            </a:endParaRPr>
          </a:p>
          <a:p>
            <a:pPr lvl="1"/>
            <a:endParaRPr lang="en-GB" dirty="0"/>
          </a:p>
        </p:txBody>
      </p:sp>
      <p:grpSp>
        <p:nvGrpSpPr>
          <p:cNvPr id="120" name="Group 119">
            <a:extLst>
              <a:ext uri="{FF2B5EF4-FFF2-40B4-BE49-F238E27FC236}">
                <a16:creationId xmlns:a16="http://schemas.microsoft.com/office/drawing/2014/main" id="{EA58AA15-FA21-CE4E-948D-5ABBB5B06C56}"/>
              </a:ext>
            </a:extLst>
          </p:cNvPr>
          <p:cNvGrpSpPr/>
          <p:nvPr/>
        </p:nvGrpSpPr>
        <p:grpSpPr>
          <a:xfrm>
            <a:off x="363765" y="4526487"/>
            <a:ext cx="2975285" cy="1700828"/>
            <a:chOff x="117959" y="4535334"/>
            <a:chExt cx="2975285" cy="1700828"/>
          </a:xfrm>
        </p:grpSpPr>
        <p:sp>
          <p:nvSpPr>
            <p:cNvPr id="85" name="Rounded Rectangle 84">
              <a:extLst>
                <a:ext uri="{FF2B5EF4-FFF2-40B4-BE49-F238E27FC236}">
                  <a16:creationId xmlns:a16="http://schemas.microsoft.com/office/drawing/2014/main" id="{CBE5F986-65E7-A249-B6EF-BE19381BEDF0}"/>
                </a:ext>
              </a:extLst>
            </p:cNvPr>
            <p:cNvSpPr/>
            <p:nvPr/>
          </p:nvSpPr>
          <p:spPr>
            <a:xfrm>
              <a:off x="761884" y="5054068"/>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ounded Rectangle 85">
              <a:extLst>
                <a:ext uri="{FF2B5EF4-FFF2-40B4-BE49-F238E27FC236}">
                  <a16:creationId xmlns:a16="http://schemas.microsoft.com/office/drawing/2014/main" id="{D6A92582-C30E-C749-8974-13D1F02E1130}"/>
                </a:ext>
              </a:extLst>
            </p:cNvPr>
            <p:cNvSpPr/>
            <p:nvPr/>
          </p:nvSpPr>
          <p:spPr>
            <a:xfrm>
              <a:off x="146901" y="4970407"/>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ounded Rectangle 86">
              <a:extLst>
                <a:ext uri="{FF2B5EF4-FFF2-40B4-BE49-F238E27FC236}">
                  <a16:creationId xmlns:a16="http://schemas.microsoft.com/office/drawing/2014/main" id="{6DE1BAB6-802A-6A47-88D7-F54540AB40DB}"/>
                </a:ext>
              </a:extLst>
            </p:cNvPr>
            <p:cNvSpPr/>
            <p:nvPr/>
          </p:nvSpPr>
          <p:spPr>
            <a:xfrm>
              <a:off x="117959" y="5121954"/>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ounded Rectangle 87">
              <a:extLst>
                <a:ext uri="{FF2B5EF4-FFF2-40B4-BE49-F238E27FC236}">
                  <a16:creationId xmlns:a16="http://schemas.microsoft.com/office/drawing/2014/main" id="{16C0C046-1B2B-2042-B3BF-EF758BFC911B}"/>
                </a:ext>
              </a:extLst>
            </p:cNvPr>
            <p:cNvSpPr/>
            <p:nvPr/>
          </p:nvSpPr>
          <p:spPr>
            <a:xfrm>
              <a:off x="945682" y="4535334"/>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ounded Rectangle 88">
              <a:extLst>
                <a:ext uri="{FF2B5EF4-FFF2-40B4-BE49-F238E27FC236}">
                  <a16:creationId xmlns:a16="http://schemas.microsoft.com/office/drawing/2014/main" id="{31C8F0EA-B65A-9B44-AEFF-1DA31921C0C1}"/>
                </a:ext>
              </a:extLst>
            </p:cNvPr>
            <p:cNvSpPr/>
            <p:nvPr/>
          </p:nvSpPr>
          <p:spPr>
            <a:xfrm>
              <a:off x="841425" y="4937365"/>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ounded Rectangle 89">
              <a:extLst>
                <a:ext uri="{FF2B5EF4-FFF2-40B4-BE49-F238E27FC236}">
                  <a16:creationId xmlns:a16="http://schemas.microsoft.com/office/drawing/2014/main" id="{C0692E40-8048-924B-9A7D-8BAF250C8F68}"/>
                </a:ext>
              </a:extLst>
            </p:cNvPr>
            <p:cNvSpPr/>
            <p:nvPr/>
          </p:nvSpPr>
          <p:spPr>
            <a:xfrm>
              <a:off x="210514" y="4824718"/>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ounded Rectangle 90">
              <a:extLst>
                <a:ext uri="{FF2B5EF4-FFF2-40B4-BE49-F238E27FC236}">
                  <a16:creationId xmlns:a16="http://schemas.microsoft.com/office/drawing/2014/main" id="{A5D99796-D874-FB47-B11F-E6019869E8C0}"/>
                </a:ext>
              </a:extLst>
            </p:cNvPr>
            <p:cNvSpPr/>
            <p:nvPr/>
          </p:nvSpPr>
          <p:spPr>
            <a:xfrm>
              <a:off x="942136" y="4759209"/>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ounded Rectangle 91">
              <a:extLst>
                <a:ext uri="{FF2B5EF4-FFF2-40B4-BE49-F238E27FC236}">
                  <a16:creationId xmlns:a16="http://schemas.microsoft.com/office/drawing/2014/main" id="{188C5C54-7144-DD41-88B2-F8E57EAEBE68}"/>
                </a:ext>
              </a:extLst>
            </p:cNvPr>
            <p:cNvSpPr/>
            <p:nvPr/>
          </p:nvSpPr>
          <p:spPr>
            <a:xfrm>
              <a:off x="312138" y="4605136"/>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TextBox 93">
              <a:extLst>
                <a:ext uri="{FF2B5EF4-FFF2-40B4-BE49-F238E27FC236}">
                  <a16:creationId xmlns:a16="http://schemas.microsoft.com/office/drawing/2014/main" id="{2D03A88F-66E0-3D4B-9F31-BCF206B64EE4}"/>
                </a:ext>
              </a:extLst>
            </p:cNvPr>
            <p:cNvSpPr txBox="1"/>
            <p:nvPr/>
          </p:nvSpPr>
          <p:spPr>
            <a:xfrm>
              <a:off x="210514" y="5324221"/>
              <a:ext cx="971741" cy="646331"/>
            </a:xfrm>
            <a:prstGeom prst="rect">
              <a:avLst/>
            </a:prstGeom>
            <a:noFill/>
          </p:spPr>
          <p:txBody>
            <a:bodyPr wrap="none" rtlCol="0">
              <a:spAutoFit/>
            </a:bodyPr>
            <a:lstStyle/>
            <a:p>
              <a:pPr algn="ctr"/>
              <a:r>
                <a:rPr lang="en-GB" dirty="0" err="1"/>
                <a:t>RNAseq</a:t>
              </a:r>
              <a:r>
                <a:rPr lang="en-GB" dirty="0"/>
                <a:t> </a:t>
              </a:r>
            </a:p>
            <a:p>
              <a:pPr algn="ctr"/>
              <a:r>
                <a:rPr lang="en-GB" dirty="0"/>
                <a:t>reads</a:t>
              </a:r>
            </a:p>
          </p:txBody>
        </p:sp>
        <p:sp>
          <p:nvSpPr>
            <p:cNvPr id="95" name="Rounded Rectangle 94">
              <a:extLst>
                <a:ext uri="{FF2B5EF4-FFF2-40B4-BE49-F238E27FC236}">
                  <a16:creationId xmlns:a16="http://schemas.microsoft.com/office/drawing/2014/main" id="{D9A1C5B6-5AA7-CB4A-A3DF-53AB0B29F190}"/>
                </a:ext>
              </a:extLst>
            </p:cNvPr>
            <p:cNvSpPr/>
            <p:nvPr/>
          </p:nvSpPr>
          <p:spPr>
            <a:xfrm>
              <a:off x="2398720" y="5075157"/>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ounded Rectangle 95">
              <a:extLst>
                <a:ext uri="{FF2B5EF4-FFF2-40B4-BE49-F238E27FC236}">
                  <a16:creationId xmlns:a16="http://schemas.microsoft.com/office/drawing/2014/main" id="{7E8941F5-5209-A542-96F8-C04B72A68E35}"/>
                </a:ext>
              </a:extLst>
            </p:cNvPr>
            <p:cNvSpPr/>
            <p:nvPr/>
          </p:nvSpPr>
          <p:spPr>
            <a:xfrm>
              <a:off x="1783737" y="4991496"/>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ounded Rectangle 96">
              <a:extLst>
                <a:ext uri="{FF2B5EF4-FFF2-40B4-BE49-F238E27FC236}">
                  <a16:creationId xmlns:a16="http://schemas.microsoft.com/office/drawing/2014/main" id="{ADA2D42C-3B14-A64E-A2BB-4B1D5C662866}"/>
                </a:ext>
              </a:extLst>
            </p:cNvPr>
            <p:cNvSpPr/>
            <p:nvPr/>
          </p:nvSpPr>
          <p:spPr>
            <a:xfrm>
              <a:off x="1754795" y="5143043"/>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ounded Rectangle 97">
              <a:extLst>
                <a:ext uri="{FF2B5EF4-FFF2-40B4-BE49-F238E27FC236}">
                  <a16:creationId xmlns:a16="http://schemas.microsoft.com/office/drawing/2014/main" id="{498B4AE7-92AF-BE4E-BD79-BC16C5E4C4B7}"/>
                </a:ext>
              </a:extLst>
            </p:cNvPr>
            <p:cNvSpPr/>
            <p:nvPr/>
          </p:nvSpPr>
          <p:spPr>
            <a:xfrm>
              <a:off x="1889707" y="4804555"/>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ounded Rectangle 98">
              <a:extLst>
                <a:ext uri="{FF2B5EF4-FFF2-40B4-BE49-F238E27FC236}">
                  <a16:creationId xmlns:a16="http://schemas.microsoft.com/office/drawing/2014/main" id="{687BD5E1-898F-A946-BB0B-908DBB0EFB3D}"/>
                </a:ext>
              </a:extLst>
            </p:cNvPr>
            <p:cNvSpPr/>
            <p:nvPr/>
          </p:nvSpPr>
          <p:spPr>
            <a:xfrm>
              <a:off x="2478261" y="4958454"/>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ounded Rectangle 101">
              <a:extLst>
                <a:ext uri="{FF2B5EF4-FFF2-40B4-BE49-F238E27FC236}">
                  <a16:creationId xmlns:a16="http://schemas.microsoft.com/office/drawing/2014/main" id="{E17A4B87-411A-724E-BA34-103091228A99}"/>
                </a:ext>
              </a:extLst>
            </p:cNvPr>
            <p:cNvSpPr/>
            <p:nvPr/>
          </p:nvSpPr>
          <p:spPr>
            <a:xfrm>
              <a:off x="1948974" y="4626225"/>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TextBox 102">
              <a:extLst>
                <a:ext uri="{FF2B5EF4-FFF2-40B4-BE49-F238E27FC236}">
                  <a16:creationId xmlns:a16="http://schemas.microsoft.com/office/drawing/2014/main" id="{96B6686C-CD65-D449-BE2B-FC125BBE37BC}"/>
                </a:ext>
              </a:extLst>
            </p:cNvPr>
            <p:cNvSpPr txBox="1"/>
            <p:nvPr/>
          </p:nvSpPr>
          <p:spPr>
            <a:xfrm>
              <a:off x="1757582" y="5312832"/>
              <a:ext cx="996940" cy="923330"/>
            </a:xfrm>
            <a:prstGeom prst="rect">
              <a:avLst/>
            </a:prstGeom>
            <a:noFill/>
          </p:spPr>
          <p:txBody>
            <a:bodyPr wrap="none" rtlCol="0">
              <a:spAutoFit/>
            </a:bodyPr>
            <a:lstStyle/>
            <a:p>
              <a:pPr algn="ctr"/>
              <a:r>
                <a:rPr lang="en-GB" dirty="0"/>
                <a:t>ATAC</a:t>
              </a:r>
            </a:p>
            <a:p>
              <a:pPr algn="ctr"/>
              <a:r>
                <a:rPr lang="en-GB" dirty="0" err="1"/>
                <a:t>ChIP-seq</a:t>
              </a:r>
              <a:endParaRPr lang="en-GB" dirty="0"/>
            </a:p>
            <a:p>
              <a:pPr algn="ctr"/>
              <a:r>
                <a:rPr lang="en-GB" dirty="0"/>
                <a:t>CAGE</a:t>
              </a:r>
            </a:p>
          </p:txBody>
        </p:sp>
      </p:grpSp>
      <p:grpSp>
        <p:nvGrpSpPr>
          <p:cNvPr id="121" name="Group 120">
            <a:extLst>
              <a:ext uri="{FF2B5EF4-FFF2-40B4-BE49-F238E27FC236}">
                <a16:creationId xmlns:a16="http://schemas.microsoft.com/office/drawing/2014/main" id="{4CD4481F-67BD-9A44-9FA9-578AEEBD90FE}"/>
              </a:ext>
            </a:extLst>
          </p:cNvPr>
          <p:cNvGrpSpPr/>
          <p:nvPr/>
        </p:nvGrpSpPr>
        <p:grpSpPr>
          <a:xfrm>
            <a:off x="3558256" y="4282158"/>
            <a:ext cx="8157878" cy="2280108"/>
            <a:chOff x="3312450" y="4291005"/>
            <a:chExt cx="8157878" cy="2280108"/>
          </a:xfrm>
        </p:grpSpPr>
        <p:sp>
          <p:nvSpPr>
            <p:cNvPr id="114" name="Rounded Rectangle 113">
              <a:extLst>
                <a:ext uri="{FF2B5EF4-FFF2-40B4-BE49-F238E27FC236}">
                  <a16:creationId xmlns:a16="http://schemas.microsoft.com/office/drawing/2014/main" id="{B86014E6-3202-974E-A4BD-C5B512AFC662}"/>
                </a:ext>
              </a:extLst>
            </p:cNvPr>
            <p:cNvSpPr/>
            <p:nvPr/>
          </p:nvSpPr>
          <p:spPr>
            <a:xfrm>
              <a:off x="4249834" y="6017936"/>
              <a:ext cx="5486400" cy="48267"/>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ounded Rectangle 43">
              <a:extLst>
                <a:ext uri="{FF2B5EF4-FFF2-40B4-BE49-F238E27FC236}">
                  <a16:creationId xmlns:a16="http://schemas.microsoft.com/office/drawing/2014/main" id="{4B9B9FB9-5BBC-224C-9116-C636E20A769C}"/>
                </a:ext>
              </a:extLst>
            </p:cNvPr>
            <p:cNvSpPr/>
            <p:nvPr/>
          </p:nvSpPr>
          <p:spPr>
            <a:xfrm>
              <a:off x="4227618" y="4819203"/>
              <a:ext cx="5486400" cy="237506"/>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30FCC17A-11BF-0B48-B6F7-62B784802574}"/>
                </a:ext>
              </a:extLst>
            </p:cNvPr>
            <p:cNvSpPr txBox="1"/>
            <p:nvPr/>
          </p:nvSpPr>
          <p:spPr>
            <a:xfrm>
              <a:off x="10320078" y="4580371"/>
              <a:ext cx="1126783" cy="646331"/>
            </a:xfrm>
            <a:prstGeom prst="rect">
              <a:avLst/>
            </a:prstGeom>
            <a:noFill/>
          </p:spPr>
          <p:txBody>
            <a:bodyPr wrap="none" rtlCol="0">
              <a:spAutoFit/>
            </a:bodyPr>
            <a:lstStyle/>
            <a:p>
              <a:pPr algn="ctr"/>
              <a:r>
                <a:rPr lang="en-GB" dirty="0"/>
                <a:t>Reference</a:t>
              </a:r>
            </a:p>
            <a:p>
              <a:pPr algn="ctr"/>
              <a:r>
                <a:rPr lang="en-GB" dirty="0"/>
                <a:t>genome</a:t>
              </a:r>
            </a:p>
          </p:txBody>
        </p:sp>
        <p:sp>
          <p:nvSpPr>
            <p:cNvPr id="46" name="TextBox 45">
              <a:extLst>
                <a:ext uri="{FF2B5EF4-FFF2-40B4-BE49-F238E27FC236}">
                  <a16:creationId xmlns:a16="http://schemas.microsoft.com/office/drawing/2014/main" id="{C669C8CF-6F75-1742-857D-06DC9176CAB5}"/>
                </a:ext>
              </a:extLst>
            </p:cNvPr>
            <p:cNvSpPr txBox="1"/>
            <p:nvPr/>
          </p:nvSpPr>
          <p:spPr>
            <a:xfrm>
              <a:off x="10412375" y="5857693"/>
              <a:ext cx="772969" cy="369332"/>
            </a:xfrm>
            <a:prstGeom prst="rect">
              <a:avLst/>
            </a:prstGeom>
            <a:noFill/>
          </p:spPr>
          <p:txBody>
            <a:bodyPr wrap="none" rtlCol="0">
              <a:spAutoFit/>
            </a:bodyPr>
            <a:lstStyle/>
            <a:p>
              <a:pPr algn="ctr"/>
              <a:r>
                <a:rPr lang="en-GB" dirty="0"/>
                <a:t>Genes</a:t>
              </a:r>
            </a:p>
          </p:txBody>
        </p:sp>
        <p:sp>
          <p:nvSpPr>
            <p:cNvPr id="47" name="Rounded Rectangle 46">
              <a:extLst>
                <a:ext uri="{FF2B5EF4-FFF2-40B4-BE49-F238E27FC236}">
                  <a16:creationId xmlns:a16="http://schemas.microsoft.com/office/drawing/2014/main" id="{F0608410-395A-7841-A18B-1046A01840FB}"/>
                </a:ext>
              </a:extLst>
            </p:cNvPr>
            <p:cNvSpPr/>
            <p:nvPr/>
          </p:nvSpPr>
          <p:spPr>
            <a:xfrm>
              <a:off x="4940138" y="5923606"/>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ounded Rectangle 47">
              <a:extLst>
                <a:ext uri="{FF2B5EF4-FFF2-40B4-BE49-F238E27FC236}">
                  <a16:creationId xmlns:a16="http://schemas.microsoft.com/office/drawing/2014/main" id="{9716656B-6152-6846-8D63-5EA2864452A4}"/>
                </a:ext>
              </a:extLst>
            </p:cNvPr>
            <p:cNvSpPr/>
            <p:nvPr/>
          </p:nvSpPr>
          <p:spPr>
            <a:xfrm>
              <a:off x="8535645" y="5923606"/>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89021E1E-456F-4242-911D-72C04DA8E7FC}"/>
                </a:ext>
              </a:extLst>
            </p:cNvPr>
            <p:cNvSpPr txBox="1"/>
            <p:nvPr/>
          </p:nvSpPr>
          <p:spPr>
            <a:xfrm>
              <a:off x="4714032" y="5185055"/>
              <a:ext cx="832279" cy="369332"/>
            </a:xfrm>
            <a:prstGeom prst="rect">
              <a:avLst/>
            </a:prstGeom>
            <a:noFill/>
          </p:spPr>
          <p:txBody>
            <a:bodyPr wrap="none" rtlCol="0">
              <a:spAutoFit/>
            </a:bodyPr>
            <a:lstStyle/>
            <a:p>
              <a:r>
                <a:rPr lang="en-GB" dirty="0"/>
                <a:t>250 </a:t>
              </a:r>
              <a:r>
                <a:rPr lang="en-GB" dirty="0" err="1"/>
                <a:t>bp</a:t>
              </a:r>
              <a:endParaRPr lang="en-GB" dirty="0"/>
            </a:p>
          </p:txBody>
        </p:sp>
        <p:sp>
          <p:nvSpPr>
            <p:cNvPr id="52" name="TextBox 51">
              <a:extLst>
                <a:ext uri="{FF2B5EF4-FFF2-40B4-BE49-F238E27FC236}">
                  <a16:creationId xmlns:a16="http://schemas.microsoft.com/office/drawing/2014/main" id="{D73FA914-1D8A-344E-B50C-E10C253B4212}"/>
                </a:ext>
              </a:extLst>
            </p:cNvPr>
            <p:cNvSpPr txBox="1"/>
            <p:nvPr/>
          </p:nvSpPr>
          <p:spPr>
            <a:xfrm>
              <a:off x="5863869" y="5185055"/>
              <a:ext cx="832279" cy="369332"/>
            </a:xfrm>
            <a:prstGeom prst="rect">
              <a:avLst/>
            </a:prstGeom>
            <a:noFill/>
          </p:spPr>
          <p:txBody>
            <a:bodyPr wrap="none" rtlCol="0">
              <a:spAutoFit/>
            </a:bodyPr>
            <a:lstStyle/>
            <a:p>
              <a:r>
                <a:rPr lang="en-GB" dirty="0"/>
                <a:t>300 </a:t>
              </a:r>
              <a:r>
                <a:rPr lang="en-GB" dirty="0" err="1"/>
                <a:t>bp</a:t>
              </a:r>
              <a:endParaRPr lang="en-GB" dirty="0"/>
            </a:p>
          </p:txBody>
        </p:sp>
        <p:sp>
          <p:nvSpPr>
            <p:cNvPr id="53" name="TextBox 52">
              <a:extLst>
                <a:ext uri="{FF2B5EF4-FFF2-40B4-BE49-F238E27FC236}">
                  <a16:creationId xmlns:a16="http://schemas.microsoft.com/office/drawing/2014/main" id="{3CF5F3EA-18DE-AB45-AB43-1D96E7AC6055}"/>
                </a:ext>
              </a:extLst>
            </p:cNvPr>
            <p:cNvSpPr txBox="1"/>
            <p:nvPr/>
          </p:nvSpPr>
          <p:spPr>
            <a:xfrm>
              <a:off x="7013706" y="5185055"/>
              <a:ext cx="832279" cy="369332"/>
            </a:xfrm>
            <a:prstGeom prst="rect">
              <a:avLst/>
            </a:prstGeom>
            <a:noFill/>
          </p:spPr>
          <p:txBody>
            <a:bodyPr wrap="none" rtlCol="0">
              <a:spAutoFit/>
            </a:bodyPr>
            <a:lstStyle/>
            <a:p>
              <a:r>
                <a:rPr lang="en-GB" dirty="0"/>
                <a:t>350 </a:t>
              </a:r>
              <a:r>
                <a:rPr lang="en-GB" dirty="0" err="1"/>
                <a:t>bp</a:t>
              </a:r>
              <a:endParaRPr lang="en-GB" dirty="0"/>
            </a:p>
          </p:txBody>
        </p:sp>
        <p:sp>
          <p:nvSpPr>
            <p:cNvPr id="56" name="TextBox 55">
              <a:extLst>
                <a:ext uri="{FF2B5EF4-FFF2-40B4-BE49-F238E27FC236}">
                  <a16:creationId xmlns:a16="http://schemas.microsoft.com/office/drawing/2014/main" id="{E80547A1-801D-E34C-AD7D-9EB7DDAE1B21}"/>
                </a:ext>
              </a:extLst>
            </p:cNvPr>
            <p:cNvSpPr txBox="1"/>
            <p:nvPr/>
          </p:nvSpPr>
          <p:spPr>
            <a:xfrm>
              <a:off x="8163544" y="5185055"/>
              <a:ext cx="832279" cy="369332"/>
            </a:xfrm>
            <a:prstGeom prst="rect">
              <a:avLst/>
            </a:prstGeom>
            <a:noFill/>
          </p:spPr>
          <p:txBody>
            <a:bodyPr wrap="none" rtlCol="0">
              <a:spAutoFit/>
            </a:bodyPr>
            <a:lstStyle/>
            <a:p>
              <a:r>
                <a:rPr lang="en-GB" dirty="0"/>
                <a:t>400 </a:t>
              </a:r>
              <a:r>
                <a:rPr lang="en-GB" dirty="0" err="1"/>
                <a:t>bp</a:t>
              </a:r>
              <a:endParaRPr lang="en-GB" dirty="0"/>
            </a:p>
          </p:txBody>
        </p:sp>
        <p:sp>
          <p:nvSpPr>
            <p:cNvPr id="57" name="TextBox 56">
              <a:extLst>
                <a:ext uri="{FF2B5EF4-FFF2-40B4-BE49-F238E27FC236}">
                  <a16:creationId xmlns:a16="http://schemas.microsoft.com/office/drawing/2014/main" id="{CD0FCAC6-4576-1148-808A-481ADE5D4C43}"/>
                </a:ext>
              </a:extLst>
            </p:cNvPr>
            <p:cNvSpPr txBox="1"/>
            <p:nvPr/>
          </p:nvSpPr>
          <p:spPr>
            <a:xfrm>
              <a:off x="5230006" y="6201780"/>
              <a:ext cx="317716" cy="369332"/>
            </a:xfrm>
            <a:prstGeom prst="rect">
              <a:avLst/>
            </a:prstGeom>
            <a:noFill/>
          </p:spPr>
          <p:txBody>
            <a:bodyPr wrap="none" rtlCol="0">
              <a:spAutoFit/>
            </a:bodyPr>
            <a:lstStyle/>
            <a:p>
              <a:r>
                <a:rPr lang="en-GB" dirty="0"/>
                <a:t>A</a:t>
              </a:r>
            </a:p>
          </p:txBody>
        </p:sp>
        <p:sp>
          <p:nvSpPr>
            <p:cNvPr id="58" name="TextBox 57">
              <a:extLst>
                <a:ext uri="{FF2B5EF4-FFF2-40B4-BE49-F238E27FC236}">
                  <a16:creationId xmlns:a16="http://schemas.microsoft.com/office/drawing/2014/main" id="{1D14A1FC-1BE1-684B-B263-20DE420439EA}"/>
                </a:ext>
              </a:extLst>
            </p:cNvPr>
            <p:cNvSpPr txBox="1"/>
            <p:nvPr/>
          </p:nvSpPr>
          <p:spPr>
            <a:xfrm>
              <a:off x="8833564" y="6201781"/>
              <a:ext cx="309700" cy="369332"/>
            </a:xfrm>
            <a:prstGeom prst="rect">
              <a:avLst/>
            </a:prstGeom>
            <a:noFill/>
          </p:spPr>
          <p:txBody>
            <a:bodyPr wrap="none" rtlCol="0">
              <a:spAutoFit/>
            </a:bodyPr>
            <a:lstStyle/>
            <a:p>
              <a:r>
                <a:rPr lang="en-GB" dirty="0"/>
                <a:t>B</a:t>
              </a:r>
            </a:p>
          </p:txBody>
        </p:sp>
        <p:sp>
          <p:nvSpPr>
            <p:cNvPr id="61" name="Rounded Rectangle 60">
              <a:extLst>
                <a:ext uri="{FF2B5EF4-FFF2-40B4-BE49-F238E27FC236}">
                  <a16:creationId xmlns:a16="http://schemas.microsoft.com/office/drawing/2014/main" id="{A717F107-32C1-5C4B-8B8B-CBE6B8E528EC}"/>
                </a:ext>
              </a:extLst>
            </p:cNvPr>
            <p:cNvSpPr/>
            <p:nvPr/>
          </p:nvSpPr>
          <p:spPr>
            <a:xfrm>
              <a:off x="4773881" y="4595068"/>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ounded Rectangle 61">
              <a:extLst>
                <a:ext uri="{FF2B5EF4-FFF2-40B4-BE49-F238E27FC236}">
                  <a16:creationId xmlns:a16="http://schemas.microsoft.com/office/drawing/2014/main" id="{ABFB78F9-5EA8-9640-BC02-3C56BC679DBF}"/>
                </a:ext>
              </a:extLst>
            </p:cNvPr>
            <p:cNvSpPr/>
            <p:nvPr/>
          </p:nvSpPr>
          <p:spPr>
            <a:xfrm>
              <a:off x="4889196" y="4509016"/>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ounded Rectangle 62">
              <a:extLst>
                <a:ext uri="{FF2B5EF4-FFF2-40B4-BE49-F238E27FC236}">
                  <a16:creationId xmlns:a16="http://schemas.microsoft.com/office/drawing/2014/main" id="{3978D501-FC09-6541-8D26-0378C0A77498}"/>
                </a:ext>
              </a:extLst>
            </p:cNvPr>
            <p:cNvSpPr/>
            <p:nvPr/>
          </p:nvSpPr>
          <p:spPr>
            <a:xfrm>
              <a:off x="4859510" y="4675568"/>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ounded Rectangle 63">
              <a:extLst>
                <a:ext uri="{FF2B5EF4-FFF2-40B4-BE49-F238E27FC236}">
                  <a16:creationId xmlns:a16="http://schemas.microsoft.com/office/drawing/2014/main" id="{AC08F0F2-A04A-3A46-AB17-C60CB2E39BDA}"/>
                </a:ext>
              </a:extLst>
            </p:cNvPr>
            <p:cNvSpPr/>
            <p:nvPr/>
          </p:nvSpPr>
          <p:spPr>
            <a:xfrm>
              <a:off x="5025750" y="4764781"/>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ounded Rectangle 64">
              <a:extLst>
                <a:ext uri="{FF2B5EF4-FFF2-40B4-BE49-F238E27FC236}">
                  <a16:creationId xmlns:a16="http://schemas.microsoft.com/office/drawing/2014/main" id="{C041FE4E-AD76-3A4C-985C-2E927B062449}"/>
                </a:ext>
              </a:extLst>
            </p:cNvPr>
            <p:cNvSpPr/>
            <p:nvPr/>
          </p:nvSpPr>
          <p:spPr>
            <a:xfrm>
              <a:off x="5228389" y="4432513"/>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ounded Rectangle 69">
              <a:extLst>
                <a:ext uri="{FF2B5EF4-FFF2-40B4-BE49-F238E27FC236}">
                  <a16:creationId xmlns:a16="http://schemas.microsoft.com/office/drawing/2014/main" id="{900B8188-FB02-634C-8B9A-2F6D32225A70}"/>
                </a:ext>
              </a:extLst>
            </p:cNvPr>
            <p:cNvSpPr/>
            <p:nvPr/>
          </p:nvSpPr>
          <p:spPr>
            <a:xfrm>
              <a:off x="8476455" y="4585017"/>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ounded Rectangle 72">
              <a:extLst>
                <a:ext uri="{FF2B5EF4-FFF2-40B4-BE49-F238E27FC236}">
                  <a16:creationId xmlns:a16="http://schemas.microsoft.com/office/drawing/2014/main" id="{537D690A-5282-4841-AF7C-4D4486180478}"/>
                </a:ext>
              </a:extLst>
            </p:cNvPr>
            <p:cNvSpPr/>
            <p:nvPr/>
          </p:nvSpPr>
          <p:spPr>
            <a:xfrm>
              <a:off x="9103680" y="4379021"/>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ounded Rectangle 75">
              <a:extLst>
                <a:ext uri="{FF2B5EF4-FFF2-40B4-BE49-F238E27FC236}">
                  <a16:creationId xmlns:a16="http://schemas.microsoft.com/office/drawing/2014/main" id="{A6299FD3-830B-F440-B4A1-516787425FA2}"/>
                </a:ext>
              </a:extLst>
            </p:cNvPr>
            <p:cNvSpPr/>
            <p:nvPr/>
          </p:nvSpPr>
          <p:spPr>
            <a:xfrm>
              <a:off x="8878415" y="4491088"/>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ounded Rectangle 76">
              <a:extLst>
                <a:ext uri="{FF2B5EF4-FFF2-40B4-BE49-F238E27FC236}">
                  <a16:creationId xmlns:a16="http://schemas.microsoft.com/office/drawing/2014/main" id="{C25082AC-02A5-5C40-8036-4A8FA16CD2F7}"/>
                </a:ext>
              </a:extLst>
            </p:cNvPr>
            <p:cNvSpPr/>
            <p:nvPr/>
          </p:nvSpPr>
          <p:spPr>
            <a:xfrm>
              <a:off x="8684326" y="4655722"/>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0" name="Straight Arrow Connector 79">
              <a:extLst>
                <a:ext uri="{FF2B5EF4-FFF2-40B4-BE49-F238E27FC236}">
                  <a16:creationId xmlns:a16="http://schemas.microsoft.com/office/drawing/2014/main" id="{B6B0A4EF-ECF7-4D40-A77F-6D3B87C0357B}"/>
                </a:ext>
              </a:extLst>
            </p:cNvPr>
            <p:cNvCxnSpPr>
              <a:cxnSpLocks/>
            </p:cNvCxnSpPr>
            <p:nvPr/>
          </p:nvCxnSpPr>
          <p:spPr>
            <a:xfrm flipH="1">
              <a:off x="9849511" y="4937366"/>
              <a:ext cx="458271" cy="59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Rounded Rectangle 103">
              <a:extLst>
                <a:ext uri="{FF2B5EF4-FFF2-40B4-BE49-F238E27FC236}">
                  <a16:creationId xmlns:a16="http://schemas.microsoft.com/office/drawing/2014/main" id="{9168C57E-C299-AC4B-93D2-C1E67CD5728D}"/>
                </a:ext>
              </a:extLst>
            </p:cNvPr>
            <p:cNvSpPr/>
            <p:nvPr/>
          </p:nvSpPr>
          <p:spPr>
            <a:xfrm>
              <a:off x="7409542" y="4655722"/>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5FDBCE23-2BBA-D047-A97C-7468428F218A}"/>
                </a:ext>
              </a:extLst>
            </p:cNvPr>
            <p:cNvSpPr/>
            <p:nvPr/>
          </p:nvSpPr>
          <p:spPr>
            <a:xfrm>
              <a:off x="6727388" y="4560577"/>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D475C198-A953-A34C-A060-2B1BE86921BE}"/>
                </a:ext>
              </a:extLst>
            </p:cNvPr>
            <p:cNvSpPr/>
            <p:nvPr/>
          </p:nvSpPr>
          <p:spPr>
            <a:xfrm>
              <a:off x="6773851" y="4331541"/>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DB511558-B4CC-E545-A521-FC6BCD29935F}"/>
                </a:ext>
              </a:extLst>
            </p:cNvPr>
            <p:cNvSpPr/>
            <p:nvPr/>
          </p:nvSpPr>
          <p:spPr>
            <a:xfrm>
              <a:off x="7187614" y="4420528"/>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ounded Rectangle 107">
              <a:extLst>
                <a:ext uri="{FF2B5EF4-FFF2-40B4-BE49-F238E27FC236}">
                  <a16:creationId xmlns:a16="http://schemas.microsoft.com/office/drawing/2014/main" id="{48E67F5D-090B-0D4D-BDB6-B5A12860C182}"/>
                </a:ext>
              </a:extLst>
            </p:cNvPr>
            <p:cNvSpPr/>
            <p:nvPr/>
          </p:nvSpPr>
          <p:spPr>
            <a:xfrm>
              <a:off x="7489083" y="453901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ounded Rectangle 108">
              <a:extLst>
                <a:ext uri="{FF2B5EF4-FFF2-40B4-BE49-F238E27FC236}">
                  <a16:creationId xmlns:a16="http://schemas.microsoft.com/office/drawing/2014/main" id="{3E6CFB58-5DE4-3A46-BB40-9CBA2ECF4151}"/>
                </a:ext>
              </a:extLst>
            </p:cNvPr>
            <p:cNvSpPr/>
            <p:nvPr/>
          </p:nvSpPr>
          <p:spPr>
            <a:xfrm>
              <a:off x="7578335" y="4291005"/>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Rounded Rectangle 109">
              <a:extLst>
                <a:ext uri="{FF2B5EF4-FFF2-40B4-BE49-F238E27FC236}">
                  <a16:creationId xmlns:a16="http://schemas.microsoft.com/office/drawing/2014/main" id="{77EB386B-6211-D64E-A8F1-A6B338B55111}"/>
                </a:ext>
              </a:extLst>
            </p:cNvPr>
            <p:cNvSpPr/>
            <p:nvPr/>
          </p:nvSpPr>
          <p:spPr>
            <a:xfrm>
              <a:off x="6952342" y="5550392"/>
              <a:ext cx="914400" cy="237506"/>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2" name="Straight Arrow Connector 111">
              <a:extLst>
                <a:ext uri="{FF2B5EF4-FFF2-40B4-BE49-F238E27FC236}">
                  <a16:creationId xmlns:a16="http://schemas.microsoft.com/office/drawing/2014/main" id="{9F5E0668-DE89-3F48-95D3-FDF3B323C02E}"/>
                </a:ext>
              </a:extLst>
            </p:cNvPr>
            <p:cNvCxnSpPr>
              <a:cxnSpLocks/>
              <a:stCxn id="113" idx="1"/>
              <a:endCxn id="110" idx="3"/>
            </p:cNvCxnSpPr>
            <p:nvPr/>
          </p:nvCxnSpPr>
          <p:spPr>
            <a:xfrm flipH="1">
              <a:off x="7866742" y="5663950"/>
              <a:ext cx="2429867" cy="5195"/>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2211F895-3A95-1247-813D-7269BBE4A7DB}"/>
                </a:ext>
              </a:extLst>
            </p:cNvPr>
            <p:cNvSpPr txBox="1"/>
            <p:nvPr/>
          </p:nvSpPr>
          <p:spPr>
            <a:xfrm>
              <a:off x="10296609" y="5479284"/>
              <a:ext cx="1173719" cy="369332"/>
            </a:xfrm>
            <a:prstGeom prst="rect">
              <a:avLst/>
            </a:prstGeom>
            <a:noFill/>
          </p:spPr>
          <p:txBody>
            <a:bodyPr wrap="none" rtlCol="0">
              <a:spAutoFit/>
            </a:bodyPr>
            <a:lstStyle/>
            <a:p>
              <a:r>
                <a:rPr lang="en-GB" dirty="0"/>
                <a:t>Enhancer?</a:t>
              </a:r>
            </a:p>
          </p:txBody>
        </p:sp>
        <p:sp>
          <p:nvSpPr>
            <p:cNvPr id="117" name="Right Arrow 116">
              <a:extLst>
                <a:ext uri="{FF2B5EF4-FFF2-40B4-BE49-F238E27FC236}">
                  <a16:creationId xmlns:a16="http://schemas.microsoft.com/office/drawing/2014/main" id="{4AC88F43-2C0F-A342-9F6C-BB8877A9815D}"/>
                </a:ext>
              </a:extLst>
            </p:cNvPr>
            <p:cNvSpPr/>
            <p:nvPr/>
          </p:nvSpPr>
          <p:spPr>
            <a:xfrm>
              <a:off x="3312450" y="4804556"/>
              <a:ext cx="665018" cy="280585"/>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8" name="TextBox 117">
            <a:extLst>
              <a:ext uri="{FF2B5EF4-FFF2-40B4-BE49-F238E27FC236}">
                <a16:creationId xmlns:a16="http://schemas.microsoft.com/office/drawing/2014/main" id="{8415DE34-98A3-834F-88DA-98FA4399C161}"/>
              </a:ext>
            </a:extLst>
          </p:cNvPr>
          <p:cNvSpPr txBox="1"/>
          <p:nvPr/>
        </p:nvSpPr>
        <p:spPr>
          <a:xfrm>
            <a:off x="10515034" y="1749367"/>
            <a:ext cx="1059264" cy="1938992"/>
          </a:xfrm>
          <a:prstGeom prst="rect">
            <a:avLst/>
          </a:prstGeom>
          <a:noFill/>
          <a:ln w="19050">
            <a:solidFill>
              <a:schemeClr val="tx1"/>
            </a:solidFill>
          </a:ln>
        </p:spPr>
        <p:txBody>
          <a:bodyPr wrap="none" rtlCol="0">
            <a:spAutoFit/>
          </a:bodyPr>
          <a:lstStyle/>
          <a:p>
            <a:pPr algn="ctr"/>
            <a:r>
              <a:rPr lang="en-GB" sz="2400" b="1" u="sng" dirty="0"/>
              <a:t>Tools:</a:t>
            </a:r>
          </a:p>
          <a:p>
            <a:pPr algn="ctr"/>
            <a:r>
              <a:rPr lang="en-GB" sz="2400" dirty="0"/>
              <a:t>STAR</a:t>
            </a:r>
          </a:p>
          <a:p>
            <a:pPr algn="ctr"/>
            <a:r>
              <a:rPr lang="en-GB" sz="2400" dirty="0"/>
              <a:t>Bowtie</a:t>
            </a:r>
          </a:p>
          <a:p>
            <a:pPr algn="ctr"/>
            <a:r>
              <a:rPr lang="en-GB" sz="2400" dirty="0"/>
              <a:t>BWA</a:t>
            </a:r>
          </a:p>
          <a:p>
            <a:pPr algn="ctr"/>
            <a:r>
              <a:rPr lang="en-GB" sz="2400" dirty="0"/>
              <a:t>HISAT2</a:t>
            </a:r>
          </a:p>
        </p:txBody>
      </p:sp>
      <p:sp>
        <p:nvSpPr>
          <p:cNvPr id="66" name="Rounded Rectangle 65">
            <a:extLst>
              <a:ext uri="{FF2B5EF4-FFF2-40B4-BE49-F238E27FC236}">
                <a16:creationId xmlns:a16="http://schemas.microsoft.com/office/drawing/2014/main" id="{B6BF0D43-6B7D-7D45-9B8B-FB07C2572479}"/>
              </a:ext>
            </a:extLst>
          </p:cNvPr>
          <p:cNvSpPr/>
          <p:nvPr/>
        </p:nvSpPr>
        <p:spPr>
          <a:xfrm>
            <a:off x="1535810" y="536138"/>
            <a:ext cx="9103438" cy="861076"/>
          </a:xfrm>
          <a:prstGeom prst="roundRect">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 Read Alignment -</a:t>
            </a:r>
            <a:r>
              <a:rPr lang="en-GB" sz="4400" dirty="0"/>
              <a:t> Traditional mapping</a:t>
            </a:r>
            <a:endParaRPr lang="en-GB" sz="4400" b="1" dirty="0"/>
          </a:p>
        </p:txBody>
      </p:sp>
      <p:sp>
        <p:nvSpPr>
          <p:cNvPr id="2" name="Slide Number Placeholder 2">
            <a:extLst>
              <a:ext uri="{FF2B5EF4-FFF2-40B4-BE49-F238E27FC236}">
                <a16:creationId xmlns:a16="http://schemas.microsoft.com/office/drawing/2014/main" id="{26007A8B-7FE5-3A09-A8F8-AF13D46C9CDA}"/>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10</a:t>
            </a:fld>
            <a:endParaRPr lang="en-GB" dirty="0"/>
          </a:p>
        </p:txBody>
      </p:sp>
    </p:spTree>
    <p:extLst>
      <p:ext uri="{BB962C8B-B14F-4D97-AF65-F5344CB8AC3E}">
        <p14:creationId xmlns:p14="http://schemas.microsoft.com/office/powerpoint/2010/main" val="112776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E86B9D7-53AD-EB4B-8459-A225C9D1CF29}"/>
              </a:ext>
            </a:extLst>
          </p:cNvPr>
          <p:cNvSpPr>
            <a:spLocks noGrp="1"/>
          </p:cNvSpPr>
          <p:nvPr>
            <p:ph idx="1"/>
          </p:nvPr>
        </p:nvSpPr>
        <p:spPr/>
        <p:txBody>
          <a:bodyPr>
            <a:normAutofit/>
          </a:bodyPr>
          <a:lstStyle/>
          <a:p>
            <a:endParaRPr lang="en-GB" dirty="0"/>
          </a:p>
          <a:p>
            <a:endParaRPr lang="en-GB" dirty="0"/>
          </a:p>
          <a:p>
            <a:endParaRPr lang="en-GB" sz="2400" dirty="0"/>
          </a:p>
          <a:p>
            <a:r>
              <a:rPr lang="en-GB" sz="2400" dirty="0"/>
              <a:t>Amino acid or nucleotide sequence</a:t>
            </a:r>
          </a:p>
          <a:p>
            <a:endParaRPr lang="en-GB" sz="2400" dirty="0"/>
          </a:p>
          <a:p>
            <a:r>
              <a:rPr lang="en-GB" sz="2400" dirty="0"/>
              <a:t>Starts with a single line description ”&gt;”, </a:t>
            </a:r>
          </a:p>
          <a:p>
            <a:pPr lvl="1"/>
            <a:r>
              <a:rPr lang="en-GB" dirty="0"/>
              <a:t>Reference IDs or descriptions of the sequence, separated by “|”</a:t>
            </a:r>
          </a:p>
          <a:p>
            <a:endParaRPr lang="en-GB" sz="2400" dirty="0"/>
          </a:p>
          <a:p>
            <a:r>
              <a:rPr lang="en-GB" sz="2400" dirty="0"/>
              <a:t>Usually used for reference genomes, transcriptomes/exomes</a:t>
            </a:r>
          </a:p>
        </p:txBody>
      </p:sp>
      <p:sp>
        <p:nvSpPr>
          <p:cNvPr id="7" name="Right Arrow 6">
            <a:extLst>
              <a:ext uri="{FF2B5EF4-FFF2-40B4-BE49-F238E27FC236}">
                <a16:creationId xmlns:a16="http://schemas.microsoft.com/office/drawing/2014/main" id="{ED6142DD-97F9-154D-A16B-D59E27C337BD}"/>
              </a:ext>
            </a:extLst>
          </p:cNvPr>
          <p:cNvSpPr/>
          <p:nvPr/>
        </p:nvSpPr>
        <p:spPr>
          <a:xfrm>
            <a:off x="1268730" y="1837055"/>
            <a:ext cx="834390" cy="174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ame 7">
            <a:extLst>
              <a:ext uri="{FF2B5EF4-FFF2-40B4-BE49-F238E27FC236}">
                <a16:creationId xmlns:a16="http://schemas.microsoft.com/office/drawing/2014/main" id="{696037F7-5693-5C4E-BA85-D74B627B285E}"/>
              </a:ext>
            </a:extLst>
          </p:cNvPr>
          <p:cNvSpPr/>
          <p:nvPr/>
        </p:nvSpPr>
        <p:spPr>
          <a:xfrm>
            <a:off x="2103120" y="1711546"/>
            <a:ext cx="6507480" cy="38957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 name="TextBox 2">
            <a:extLst>
              <a:ext uri="{FF2B5EF4-FFF2-40B4-BE49-F238E27FC236}">
                <a16:creationId xmlns:a16="http://schemas.microsoft.com/office/drawing/2014/main" id="{175BEBD7-2F55-234A-BD66-10B5FB578023}"/>
              </a:ext>
            </a:extLst>
          </p:cNvPr>
          <p:cNvSpPr txBox="1"/>
          <p:nvPr/>
        </p:nvSpPr>
        <p:spPr>
          <a:xfrm>
            <a:off x="2103120" y="1779837"/>
            <a:ext cx="7590539" cy="1323439"/>
          </a:xfrm>
          <a:prstGeom prst="rect">
            <a:avLst/>
          </a:prstGeom>
          <a:noFill/>
        </p:spPr>
        <p:txBody>
          <a:bodyPr wrap="none" rtlCol="0">
            <a:spAutoFit/>
          </a:bodyPr>
          <a:lstStyle/>
          <a:p>
            <a:r>
              <a:rPr lang="en-GB" sz="1600" dirty="0">
                <a:latin typeface="Andale Mono" panose="020B0509000000000004" pitchFamily="49" charset="0"/>
              </a:rPr>
              <a:t>&gt;mm10_chr1| Chromosome 1 of Mouse genome version 10</a:t>
            </a:r>
          </a:p>
          <a:p>
            <a:r>
              <a:rPr lang="en-US" sz="1600" dirty="0">
                <a:latin typeface="Andale Mono" panose="020B0509000000000004" pitchFamily="49" charset="0"/>
              </a:rPr>
              <a:t>CACACACTTTTCTCACACTATTAGGTAACCCTCTGCCTTATTCCACACTTCCTCCATGAT</a:t>
            </a:r>
          </a:p>
          <a:p>
            <a:r>
              <a:rPr lang="en-US" sz="1600" dirty="0">
                <a:latin typeface="Andale Mono" panose="020B0509000000000004" pitchFamily="49" charset="0"/>
              </a:rPr>
              <a:t>GTGCTCCCCGTAGTCACAAAGCCAGCTGGAGACAGACTAGAGCAATGAGCCAAAAGTAGA</a:t>
            </a:r>
          </a:p>
          <a:p>
            <a:r>
              <a:rPr lang="en-US" sz="1600" dirty="0">
                <a:latin typeface="Andale Mono" panose="020B0509000000000004" pitchFamily="49" charset="0"/>
              </a:rPr>
              <a:t>CCTTTCCTCCTTTTAACTTGACTGTCTTGAATATTCTGGTACAGTAACAGAAATCTGACT</a:t>
            </a:r>
          </a:p>
          <a:p>
            <a:r>
              <a:rPr lang="en-US" sz="1600" dirty="0">
                <a:latin typeface="Andale Mono" panose="020B0509000000000004" pitchFamily="49" charset="0"/>
              </a:rPr>
              <a:t>AGCAGGTCCTTGAGTGAATTCCACCTACATGTGGATATGTGTGAGGATAGAGACCTGTTC</a:t>
            </a:r>
          </a:p>
        </p:txBody>
      </p:sp>
      <p:sp>
        <p:nvSpPr>
          <p:cNvPr id="10" name="Rounded Rectangle 9">
            <a:extLst>
              <a:ext uri="{FF2B5EF4-FFF2-40B4-BE49-F238E27FC236}">
                <a16:creationId xmlns:a16="http://schemas.microsoft.com/office/drawing/2014/main" id="{87A8CE63-2500-5E40-8772-AA261346C1D2}"/>
              </a:ext>
            </a:extLst>
          </p:cNvPr>
          <p:cNvSpPr/>
          <p:nvPr/>
        </p:nvSpPr>
        <p:spPr>
          <a:xfrm>
            <a:off x="838200" y="528337"/>
            <a:ext cx="3223161"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err="1"/>
              <a:t>Fasta</a:t>
            </a:r>
            <a:r>
              <a:rPr lang="en-GB" sz="4400" b="1" dirty="0"/>
              <a:t> format</a:t>
            </a:r>
          </a:p>
        </p:txBody>
      </p:sp>
      <p:sp>
        <p:nvSpPr>
          <p:cNvPr id="2" name="Slide Number Placeholder 2">
            <a:extLst>
              <a:ext uri="{FF2B5EF4-FFF2-40B4-BE49-F238E27FC236}">
                <a16:creationId xmlns:a16="http://schemas.microsoft.com/office/drawing/2014/main" id="{1282CB78-C044-D8A5-CAA2-97236D54C311}"/>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11</a:t>
            </a:fld>
            <a:endParaRPr lang="en-GB" dirty="0"/>
          </a:p>
        </p:txBody>
      </p:sp>
    </p:spTree>
    <p:extLst>
      <p:ext uri="{BB962C8B-B14F-4D97-AF65-F5344CB8AC3E}">
        <p14:creationId xmlns:p14="http://schemas.microsoft.com/office/powerpoint/2010/main" val="349581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C82CA9B-64F4-7F4D-980D-6B11B3D4F0EE}"/>
              </a:ext>
            </a:extLst>
          </p:cNvPr>
          <p:cNvSpPr>
            <a:spLocks noGrp="1"/>
          </p:cNvSpPr>
          <p:nvPr>
            <p:ph idx="1"/>
          </p:nvPr>
        </p:nvSpPr>
        <p:spPr>
          <a:xfrm>
            <a:off x="838200" y="2535767"/>
            <a:ext cx="10515600" cy="3233021"/>
          </a:xfrm>
        </p:spPr>
        <p:txBody>
          <a:bodyPr/>
          <a:lstStyle/>
          <a:p>
            <a:pPr marL="0" indent="0">
              <a:buNone/>
            </a:pPr>
            <a:r>
              <a:rPr lang="en-US" sz="2400" dirty="0"/>
              <a:t>SAM format is a generic format for storing large nucleotide sequence alignments</a:t>
            </a:r>
          </a:p>
          <a:p>
            <a:pPr marL="0" indent="0">
              <a:buNone/>
            </a:pPr>
            <a:endParaRPr lang="en-US" sz="2400" dirty="0"/>
          </a:p>
          <a:p>
            <a:pPr marL="0" indent="0">
              <a:buNone/>
            </a:pPr>
            <a:r>
              <a:rPr lang="en-GB" sz="2400" dirty="0"/>
              <a:t>BAM file is the compressed version </a:t>
            </a:r>
            <a:r>
              <a:rPr lang="en-GB" sz="2400" dirty="0">
                <a:sym typeface="Wingdings" pitchFamily="2" charset="2"/>
              </a:rPr>
              <a:t> Otherwise the files can be huge!</a:t>
            </a:r>
          </a:p>
          <a:p>
            <a:pPr marL="0" indent="0">
              <a:buNone/>
            </a:pPr>
            <a:endParaRPr lang="en-GB" sz="2400" dirty="0">
              <a:sym typeface="Wingdings" pitchFamily="2" charset="2"/>
            </a:endParaRPr>
          </a:p>
          <a:p>
            <a:pPr marL="0" indent="0">
              <a:buNone/>
            </a:pPr>
            <a:r>
              <a:rPr lang="en-GB" sz="2400" dirty="0">
                <a:sym typeface="Wingdings" pitchFamily="2" charset="2"/>
              </a:rPr>
              <a:t>A </a:t>
            </a:r>
            <a:r>
              <a:rPr lang="en-GB" sz="2400" b="1" dirty="0">
                <a:sym typeface="Wingdings" pitchFamily="2" charset="2"/>
              </a:rPr>
              <a:t>SAM file </a:t>
            </a:r>
            <a:r>
              <a:rPr lang="en-GB" sz="2400" dirty="0">
                <a:sym typeface="Wingdings" pitchFamily="2" charset="2"/>
              </a:rPr>
              <a:t>looks like this…</a:t>
            </a:r>
          </a:p>
          <a:p>
            <a:pPr marL="0" indent="0">
              <a:buNone/>
            </a:pPr>
            <a:endParaRPr lang="en-GB" dirty="0">
              <a:sym typeface="Wingdings" pitchFamily="2" charset="2"/>
            </a:endParaRPr>
          </a:p>
        </p:txBody>
      </p:sp>
      <p:sp>
        <p:nvSpPr>
          <p:cNvPr id="5" name="Rounded Rectangle 4">
            <a:extLst>
              <a:ext uri="{FF2B5EF4-FFF2-40B4-BE49-F238E27FC236}">
                <a16:creationId xmlns:a16="http://schemas.microsoft.com/office/drawing/2014/main" id="{7753615B-2762-EC4E-8B42-F98439BD71B3}"/>
              </a:ext>
            </a:extLst>
          </p:cNvPr>
          <p:cNvSpPr/>
          <p:nvPr/>
        </p:nvSpPr>
        <p:spPr>
          <a:xfrm>
            <a:off x="838199" y="528337"/>
            <a:ext cx="9968345"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t>Sequence Alignment Map </a:t>
            </a:r>
            <a:r>
              <a:rPr lang="en-US" sz="4400" dirty="0"/>
              <a:t>- </a:t>
            </a:r>
            <a:r>
              <a:rPr lang="en-GB" sz="4400" dirty="0"/>
              <a:t>SAM/BAM file</a:t>
            </a:r>
            <a:endParaRPr lang="en-GB" sz="4400" b="1" dirty="0"/>
          </a:p>
        </p:txBody>
      </p:sp>
      <p:sp>
        <p:nvSpPr>
          <p:cNvPr id="2" name="Slide Number Placeholder 2">
            <a:extLst>
              <a:ext uri="{FF2B5EF4-FFF2-40B4-BE49-F238E27FC236}">
                <a16:creationId xmlns:a16="http://schemas.microsoft.com/office/drawing/2014/main" id="{DD7F02BC-039B-E021-CF97-5176A778F8C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12</a:t>
            </a:fld>
            <a:endParaRPr lang="en-GB" dirty="0"/>
          </a:p>
        </p:txBody>
      </p:sp>
      <p:pic>
        <p:nvPicPr>
          <p:cNvPr id="6" name="Picture 5" descr="White text on a black background&#10;&#10;Description automatically generated with medium confidence">
            <a:extLst>
              <a:ext uri="{FF2B5EF4-FFF2-40B4-BE49-F238E27FC236}">
                <a16:creationId xmlns:a16="http://schemas.microsoft.com/office/drawing/2014/main" id="{8AE0940B-6199-B0A9-2AB6-B70C8E3E6F0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a:off x="4718085" y="4871758"/>
            <a:ext cx="5145333" cy="1291011"/>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D288C71A-8231-B6EE-0C9E-EC8A52DCE849}"/>
              </a:ext>
            </a:extLst>
          </p:cNvPr>
          <p:cNvPicPr>
            <a:picLocks noChangeAspect="1"/>
          </p:cNvPicPr>
          <p:nvPr/>
        </p:nvPicPr>
        <p:blipFill>
          <a:blip r:embed="rId5"/>
          <a:stretch>
            <a:fillRect/>
          </a:stretch>
        </p:blipFill>
        <p:spPr>
          <a:xfrm>
            <a:off x="10074800" y="4774329"/>
            <a:ext cx="1463488" cy="1463488"/>
          </a:xfrm>
          <a:prstGeom prst="rect">
            <a:avLst/>
          </a:prstGeom>
        </p:spPr>
      </p:pic>
    </p:spTree>
    <p:extLst>
      <p:ext uri="{BB962C8B-B14F-4D97-AF65-F5344CB8AC3E}">
        <p14:creationId xmlns:p14="http://schemas.microsoft.com/office/powerpoint/2010/main" val="241413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9EC26FD-F38D-EE4B-A063-A899CB351C09}"/>
              </a:ext>
            </a:extLst>
          </p:cNvPr>
          <p:cNvSpPr/>
          <p:nvPr/>
        </p:nvSpPr>
        <p:spPr>
          <a:xfrm>
            <a:off x="1104840" y="2432619"/>
            <a:ext cx="10668060" cy="2123658"/>
          </a:xfrm>
          <a:prstGeom prst="rect">
            <a:avLst/>
          </a:prstGeom>
        </p:spPr>
        <p:txBody>
          <a:bodyPr wrap="square">
            <a:spAutoFit/>
          </a:bodyPr>
          <a:lstStyle/>
          <a:p>
            <a:r>
              <a:rPr lang="en-US" sz="1600" dirty="0">
                <a:latin typeface="Andale Mono" panose="020B0509000000000004" pitchFamily="49" charset="0"/>
              </a:rPr>
              <a:t>@HD VN:1.6 </a:t>
            </a:r>
            <a:r>
              <a:rPr lang="en-US" sz="1600" dirty="0" err="1">
                <a:latin typeface="Andale Mono" panose="020B0509000000000004" pitchFamily="49" charset="0"/>
              </a:rPr>
              <a:t>SO:coordinate</a:t>
            </a:r>
            <a:r>
              <a:rPr lang="en-US" sz="1600" dirty="0">
                <a:latin typeface="Andale Mono" panose="020B0509000000000004" pitchFamily="49" charset="0"/>
              </a:rPr>
              <a:t> </a:t>
            </a:r>
          </a:p>
          <a:p>
            <a:r>
              <a:rPr lang="en-US" sz="1600" dirty="0">
                <a:latin typeface="Andale Mono" panose="020B0509000000000004" pitchFamily="49" charset="0"/>
              </a:rPr>
              <a:t>@SQ </a:t>
            </a:r>
            <a:r>
              <a:rPr lang="en-US" sz="1600" dirty="0" err="1">
                <a:latin typeface="Andale Mono" panose="020B0509000000000004" pitchFamily="49" charset="0"/>
              </a:rPr>
              <a:t>SN:ref</a:t>
            </a:r>
            <a:r>
              <a:rPr lang="en-US" sz="1600" dirty="0">
                <a:latin typeface="Andale Mono" panose="020B0509000000000004" pitchFamily="49" charset="0"/>
              </a:rPr>
              <a:t> LN:45 </a:t>
            </a:r>
          </a:p>
          <a:p>
            <a:r>
              <a:rPr lang="en-US" sz="1600" dirty="0">
                <a:latin typeface="Andale Mono" panose="020B0509000000000004" pitchFamily="49" charset="0"/>
              </a:rPr>
              <a:t>r001  99  mm10_chr1  7 30 8M2I4M1D3M = 37  39 TTAGATAAAGGATACTG * </a:t>
            </a:r>
          </a:p>
          <a:p>
            <a:r>
              <a:rPr lang="en-US" sz="1600" dirty="0">
                <a:latin typeface="Andale Mono" panose="020B0509000000000004" pitchFamily="49" charset="0"/>
              </a:rPr>
              <a:t>r002   0  mm10_chr1  9 30 3S6M1P1I4M *  0   0 AAAAGATAAGGATA    * </a:t>
            </a:r>
          </a:p>
          <a:p>
            <a:r>
              <a:rPr lang="en-US" sz="1600" dirty="0">
                <a:latin typeface="Andale Mono" panose="020B0509000000000004" pitchFamily="49" charset="0"/>
              </a:rPr>
              <a:t>r003   0  mm10_chr2  9 30 5S6M       *  0   0 GCCTAAGCTAA       * SA,29,-,6H5M,17,0; </a:t>
            </a:r>
          </a:p>
          <a:p>
            <a:r>
              <a:rPr lang="en-US" sz="1600" dirty="0">
                <a:latin typeface="Andale Mono" panose="020B0509000000000004" pitchFamily="49" charset="0"/>
              </a:rPr>
              <a:t>r004   0  mm10_chr5 16 30 6M14N5M    *  0   0 ATAGCTTCAGC       * </a:t>
            </a:r>
          </a:p>
          <a:p>
            <a:r>
              <a:rPr lang="en-US" sz="1600" dirty="0">
                <a:latin typeface="Andale Mono" panose="020B0509000000000004" pitchFamily="49" charset="0"/>
              </a:rPr>
              <a:t>r003 2064 mm10_chr2 29 17 6H5M       *  0   0 TAGGC             * SA:Z,9,+,5S6M,30,1; </a:t>
            </a:r>
          </a:p>
          <a:p>
            <a:r>
              <a:rPr lang="en-US" sz="1600" dirty="0">
                <a:latin typeface="Andale Mono" panose="020B0509000000000004" pitchFamily="49" charset="0"/>
              </a:rPr>
              <a:t>r001  147 mm10_chr1 37 30 9M         =  7 -39 CAGCGGCAT         * NM:i:1</a:t>
            </a:r>
            <a:endParaRPr lang="en-GB" sz="1600" dirty="0">
              <a:latin typeface="Andale Mono" panose="020B0509000000000004" pitchFamily="49" charset="0"/>
            </a:endParaRPr>
          </a:p>
        </p:txBody>
      </p:sp>
      <p:sp>
        <p:nvSpPr>
          <p:cNvPr id="5" name="TextBox 4">
            <a:extLst>
              <a:ext uri="{FF2B5EF4-FFF2-40B4-BE49-F238E27FC236}">
                <a16:creationId xmlns:a16="http://schemas.microsoft.com/office/drawing/2014/main" id="{26CA6A03-9CE6-DB40-B3E3-1D0AE9CF03D3}"/>
              </a:ext>
            </a:extLst>
          </p:cNvPr>
          <p:cNvSpPr txBox="1"/>
          <p:nvPr/>
        </p:nvSpPr>
        <p:spPr>
          <a:xfrm>
            <a:off x="2136427" y="1682747"/>
            <a:ext cx="1006674" cy="400110"/>
          </a:xfrm>
          <a:prstGeom prst="rect">
            <a:avLst/>
          </a:prstGeom>
          <a:noFill/>
        </p:spPr>
        <p:txBody>
          <a:bodyPr wrap="square" rtlCol="0">
            <a:spAutoFit/>
          </a:bodyPr>
          <a:lstStyle/>
          <a:p>
            <a:r>
              <a:rPr lang="en-GB" sz="2000" dirty="0"/>
              <a:t>Header</a:t>
            </a:r>
          </a:p>
        </p:txBody>
      </p:sp>
      <p:sp>
        <p:nvSpPr>
          <p:cNvPr id="6" name="Rounded Rectangle 5">
            <a:extLst>
              <a:ext uri="{FF2B5EF4-FFF2-40B4-BE49-F238E27FC236}">
                <a16:creationId xmlns:a16="http://schemas.microsoft.com/office/drawing/2014/main" id="{513EB14F-D35A-F546-BF7E-DB72109ADEEC}"/>
              </a:ext>
            </a:extLst>
          </p:cNvPr>
          <p:cNvSpPr/>
          <p:nvPr/>
        </p:nvSpPr>
        <p:spPr>
          <a:xfrm>
            <a:off x="1104840" y="2459334"/>
            <a:ext cx="3070263" cy="51952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37FA4607-2E69-504A-825E-3576ECC44198}"/>
              </a:ext>
            </a:extLst>
          </p:cNvPr>
          <p:cNvCxnSpPr>
            <a:cxnSpLocks/>
          </p:cNvCxnSpPr>
          <p:nvPr/>
        </p:nvCxnSpPr>
        <p:spPr>
          <a:xfrm>
            <a:off x="2590810" y="1971604"/>
            <a:ext cx="0" cy="45474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2B50F32-02E3-134B-8E28-A3F0DDFE0503}"/>
              </a:ext>
            </a:extLst>
          </p:cNvPr>
          <p:cNvCxnSpPr>
            <a:cxnSpLocks/>
            <a:stCxn id="16" idx="0"/>
          </p:cNvCxnSpPr>
          <p:nvPr/>
        </p:nvCxnSpPr>
        <p:spPr>
          <a:xfrm flipV="1">
            <a:off x="1214490" y="4477579"/>
            <a:ext cx="217872" cy="4870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50CD9B3-AC69-0243-98AE-2E254A09C101}"/>
              </a:ext>
            </a:extLst>
          </p:cNvPr>
          <p:cNvSpPr txBox="1"/>
          <p:nvPr/>
        </p:nvSpPr>
        <p:spPr>
          <a:xfrm>
            <a:off x="540491" y="4964615"/>
            <a:ext cx="1347998" cy="369332"/>
          </a:xfrm>
          <a:prstGeom prst="rect">
            <a:avLst/>
          </a:prstGeom>
          <a:noFill/>
        </p:spPr>
        <p:txBody>
          <a:bodyPr wrap="none" rtlCol="0">
            <a:spAutoFit/>
          </a:bodyPr>
          <a:lstStyle/>
          <a:p>
            <a:r>
              <a:rPr lang="en-GB" dirty="0"/>
              <a:t>Query name</a:t>
            </a:r>
          </a:p>
        </p:txBody>
      </p:sp>
      <p:cxnSp>
        <p:nvCxnSpPr>
          <p:cNvPr id="18" name="Straight Arrow Connector 17">
            <a:extLst>
              <a:ext uri="{FF2B5EF4-FFF2-40B4-BE49-F238E27FC236}">
                <a16:creationId xmlns:a16="http://schemas.microsoft.com/office/drawing/2014/main" id="{F781E726-BC1C-4647-BC29-87F9A5D46AA5}"/>
              </a:ext>
            </a:extLst>
          </p:cNvPr>
          <p:cNvCxnSpPr>
            <a:cxnSpLocks/>
            <a:stCxn id="21" idx="0"/>
          </p:cNvCxnSpPr>
          <p:nvPr/>
        </p:nvCxnSpPr>
        <p:spPr>
          <a:xfrm flipH="1" flipV="1">
            <a:off x="2081681" y="4477579"/>
            <a:ext cx="16070" cy="10430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6868191-2BFD-484B-9CB1-374047BC1C65}"/>
              </a:ext>
            </a:extLst>
          </p:cNvPr>
          <p:cNvSpPr txBox="1"/>
          <p:nvPr/>
        </p:nvSpPr>
        <p:spPr>
          <a:xfrm>
            <a:off x="1764999" y="5520591"/>
            <a:ext cx="665503" cy="369332"/>
          </a:xfrm>
          <a:prstGeom prst="rect">
            <a:avLst/>
          </a:prstGeom>
          <a:noFill/>
        </p:spPr>
        <p:txBody>
          <a:bodyPr wrap="none" rtlCol="0">
            <a:spAutoFit/>
          </a:bodyPr>
          <a:lstStyle/>
          <a:p>
            <a:r>
              <a:rPr lang="en-GB" dirty="0"/>
              <a:t>FLAG</a:t>
            </a:r>
          </a:p>
        </p:txBody>
      </p:sp>
      <p:cxnSp>
        <p:nvCxnSpPr>
          <p:cNvPr id="22" name="Straight Arrow Connector 21">
            <a:extLst>
              <a:ext uri="{FF2B5EF4-FFF2-40B4-BE49-F238E27FC236}">
                <a16:creationId xmlns:a16="http://schemas.microsoft.com/office/drawing/2014/main" id="{00C68709-8D10-FF42-AE31-67FA3FFAF4E7}"/>
              </a:ext>
            </a:extLst>
          </p:cNvPr>
          <p:cNvCxnSpPr>
            <a:cxnSpLocks/>
            <a:stCxn id="23" idx="0"/>
          </p:cNvCxnSpPr>
          <p:nvPr/>
        </p:nvCxnSpPr>
        <p:spPr>
          <a:xfrm flipV="1">
            <a:off x="2964942" y="4485379"/>
            <a:ext cx="0" cy="2421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52B59D3-3FDE-4A4F-B6B5-7EA7C645B2F0}"/>
              </a:ext>
            </a:extLst>
          </p:cNvPr>
          <p:cNvSpPr txBox="1"/>
          <p:nvPr/>
        </p:nvSpPr>
        <p:spPr>
          <a:xfrm>
            <a:off x="2401550" y="4727511"/>
            <a:ext cx="1126783" cy="646331"/>
          </a:xfrm>
          <a:prstGeom prst="rect">
            <a:avLst/>
          </a:prstGeom>
          <a:noFill/>
        </p:spPr>
        <p:txBody>
          <a:bodyPr wrap="none" rtlCol="0">
            <a:spAutoFit/>
          </a:bodyPr>
          <a:lstStyle/>
          <a:p>
            <a:r>
              <a:rPr lang="en-GB" dirty="0"/>
              <a:t>Reference</a:t>
            </a:r>
          </a:p>
          <a:p>
            <a:pPr algn="ctr"/>
            <a:r>
              <a:rPr lang="en-GB" dirty="0"/>
              <a:t>name</a:t>
            </a:r>
          </a:p>
        </p:txBody>
      </p:sp>
      <p:cxnSp>
        <p:nvCxnSpPr>
          <p:cNvPr id="27" name="Straight Arrow Connector 26">
            <a:extLst>
              <a:ext uri="{FF2B5EF4-FFF2-40B4-BE49-F238E27FC236}">
                <a16:creationId xmlns:a16="http://schemas.microsoft.com/office/drawing/2014/main" id="{07D864E3-33B3-B346-A6B4-1A0A7915C83C}"/>
              </a:ext>
            </a:extLst>
          </p:cNvPr>
          <p:cNvCxnSpPr>
            <a:cxnSpLocks/>
            <a:stCxn id="28" idx="0"/>
          </p:cNvCxnSpPr>
          <p:nvPr/>
        </p:nvCxnSpPr>
        <p:spPr>
          <a:xfrm flipV="1">
            <a:off x="3602449" y="4470359"/>
            <a:ext cx="142186" cy="8485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4C1264C-F235-D640-BD30-3B5B94EA84EF}"/>
              </a:ext>
            </a:extLst>
          </p:cNvPr>
          <p:cNvSpPr txBox="1"/>
          <p:nvPr/>
        </p:nvSpPr>
        <p:spPr>
          <a:xfrm>
            <a:off x="3130204" y="5318865"/>
            <a:ext cx="944489" cy="646331"/>
          </a:xfrm>
          <a:prstGeom prst="rect">
            <a:avLst/>
          </a:prstGeom>
          <a:noFill/>
        </p:spPr>
        <p:txBody>
          <a:bodyPr wrap="none" rtlCol="0">
            <a:spAutoFit/>
          </a:bodyPr>
          <a:lstStyle/>
          <a:p>
            <a:pPr algn="ctr"/>
            <a:r>
              <a:rPr lang="en-GB" dirty="0"/>
              <a:t>Read</a:t>
            </a:r>
          </a:p>
          <a:p>
            <a:pPr algn="ctr"/>
            <a:r>
              <a:rPr lang="en-GB" dirty="0"/>
              <a:t>position</a:t>
            </a:r>
          </a:p>
        </p:txBody>
      </p:sp>
      <p:cxnSp>
        <p:nvCxnSpPr>
          <p:cNvPr id="32" name="Straight Arrow Connector 31">
            <a:extLst>
              <a:ext uri="{FF2B5EF4-FFF2-40B4-BE49-F238E27FC236}">
                <a16:creationId xmlns:a16="http://schemas.microsoft.com/office/drawing/2014/main" id="{6163FAF5-C29A-4440-A862-1FF38BE8537F}"/>
              </a:ext>
            </a:extLst>
          </p:cNvPr>
          <p:cNvCxnSpPr>
            <a:cxnSpLocks/>
            <a:stCxn id="33" idx="0"/>
          </p:cNvCxnSpPr>
          <p:nvPr/>
        </p:nvCxnSpPr>
        <p:spPr>
          <a:xfrm flipV="1">
            <a:off x="4961138" y="4427781"/>
            <a:ext cx="0" cy="3960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2FF0520-7C75-F04D-BCF0-8E467B35EF33}"/>
              </a:ext>
            </a:extLst>
          </p:cNvPr>
          <p:cNvSpPr txBox="1"/>
          <p:nvPr/>
        </p:nvSpPr>
        <p:spPr>
          <a:xfrm>
            <a:off x="4420613" y="4823877"/>
            <a:ext cx="1081049" cy="646331"/>
          </a:xfrm>
          <a:prstGeom prst="rect">
            <a:avLst/>
          </a:prstGeom>
          <a:noFill/>
        </p:spPr>
        <p:txBody>
          <a:bodyPr wrap="square" rtlCol="0">
            <a:spAutoFit/>
          </a:bodyPr>
          <a:lstStyle/>
          <a:p>
            <a:pPr algn="ctr"/>
            <a:r>
              <a:rPr lang="en-GB" dirty="0"/>
              <a:t>CIGAR string</a:t>
            </a:r>
          </a:p>
        </p:txBody>
      </p:sp>
      <p:cxnSp>
        <p:nvCxnSpPr>
          <p:cNvPr id="43" name="Straight Arrow Connector 42">
            <a:extLst>
              <a:ext uri="{FF2B5EF4-FFF2-40B4-BE49-F238E27FC236}">
                <a16:creationId xmlns:a16="http://schemas.microsoft.com/office/drawing/2014/main" id="{21D8FD18-C9F5-0948-855F-2B7AD4769B01}"/>
              </a:ext>
            </a:extLst>
          </p:cNvPr>
          <p:cNvCxnSpPr>
            <a:cxnSpLocks/>
          </p:cNvCxnSpPr>
          <p:nvPr/>
        </p:nvCxnSpPr>
        <p:spPr>
          <a:xfrm flipH="1" flipV="1">
            <a:off x="4120222" y="4471339"/>
            <a:ext cx="223335" cy="141858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F21673B-54E1-1340-87B0-DF63FA275CC8}"/>
              </a:ext>
            </a:extLst>
          </p:cNvPr>
          <p:cNvSpPr txBox="1"/>
          <p:nvPr/>
        </p:nvSpPr>
        <p:spPr>
          <a:xfrm>
            <a:off x="3735817" y="5946195"/>
            <a:ext cx="1019830" cy="646331"/>
          </a:xfrm>
          <a:prstGeom prst="rect">
            <a:avLst/>
          </a:prstGeom>
          <a:noFill/>
        </p:spPr>
        <p:txBody>
          <a:bodyPr wrap="none" rtlCol="0">
            <a:spAutoFit/>
          </a:bodyPr>
          <a:lstStyle/>
          <a:p>
            <a:pPr algn="ctr"/>
            <a:r>
              <a:rPr lang="en-GB" dirty="0"/>
              <a:t>Mapping</a:t>
            </a:r>
          </a:p>
          <a:p>
            <a:pPr algn="ctr"/>
            <a:r>
              <a:rPr lang="en-GB" dirty="0"/>
              <a:t>quality</a:t>
            </a:r>
          </a:p>
        </p:txBody>
      </p:sp>
      <p:cxnSp>
        <p:nvCxnSpPr>
          <p:cNvPr id="46" name="Straight Arrow Connector 45">
            <a:extLst>
              <a:ext uri="{FF2B5EF4-FFF2-40B4-BE49-F238E27FC236}">
                <a16:creationId xmlns:a16="http://schemas.microsoft.com/office/drawing/2014/main" id="{05EF6A97-C625-E748-8224-32460117CE1C}"/>
              </a:ext>
            </a:extLst>
          </p:cNvPr>
          <p:cNvCxnSpPr>
            <a:cxnSpLocks/>
          </p:cNvCxnSpPr>
          <p:nvPr/>
        </p:nvCxnSpPr>
        <p:spPr>
          <a:xfrm>
            <a:off x="5772366" y="2439670"/>
            <a:ext cx="0" cy="5059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505CC24-4795-5344-973B-05C3B46BEC5B}"/>
              </a:ext>
            </a:extLst>
          </p:cNvPr>
          <p:cNvSpPr txBox="1"/>
          <p:nvPr/>
        </p:nvSpPr>
        <p:spPr>
          <a:xfrm>
            <a:off x="4785264" y="1789553"/>
            <a:ext cx="2012923" cy="646331"/>
          </a:xfrm>
          <a:prstGeom prst="rect">
            <a:avLst/>
          </a:prstGeom>
          <a:noFill/>
        </p:spPr>
        <p:txBody>
          <a:bodyPr wrap="none" rtlCol="0">
            <a:spAutoFit/>
          </a:bodyPr>
          <a:lstStyle/>
          <a:p>
            <a:r>
              <a:rPr lang="en-US" dirty="0"/>
              <a:t>Reference name of </a:t>
            </a:r>
          </a:p>
          <a:p>
            <a:r>
              <a:rPr lang="en-US" dirty="0"/>
              <a:t>the mate/next read</a:t>
            </a:r>
            <a:endParaRPr lang="en-GB" dirty="0"/>
          </a:p>
        </p:txBody>
      </p:sp>
      <p:cxnSp>
        <p:nvCxnSpPr>
          <p:cNvPr id="49" name="Straight Arrow Connector 48">
            <a:extLst>
              <a:ext uri="{FF2B5EF4-FFF2-40B4-BE49-F238E27FC236}">
                <a16:creationId xmlns:a16="http://schemas.microsoft.com/office/drawing/2014/main" id="{31183853-A305-5048-ABBA-42D7201A47AC}"/>
              </a:ext>
            </a:extLst>
          </p:cNvPr>
          <p:cNvCxnSpPr>
            <a:cxnSpLocks/>
          </p:cNvCxnSpPr>
          <p:nvPr/>
        </p:nvCxnSpPr>
        <p:spPr>
          <a:xfrm flipV="1">
            <a:off x="5578718" y="4412487"/>
            <a:ext cx="520781" cy="1552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E04CE54-6474-514B-AF96-D11389FFEF2A}"/>
              </a:ext>
            </a:extLst>
          </p:cNvPr>
          <p:cNvSpPr txBox="1"/>
          <p:nvPr/>
        </p:nvSpPr>
        <p:spPr>
          <a:xfrm>
            <a:off x="4926467" y="5974376"/>
            <a:ext cx="1645835" cy="646331"/>
          </a:xfrm>
          <a:prstGeom prst="rect">
            <a:avLst/>
          </a:prstGeom>
          <a:noFill/>
        </p:spPr>
        <p:txBody>
          <a:bodyPr wrap="none" rtlCol="0">
            <a:spAutoFit/>
          </a:bodyPr>
          <a:lstStyle/>
          <a:p>
            <a:r>
              <a:rPr lang="en-US" dirty="0"/>
              <a:t>Position of the</a:t>
            </a:r>
          </a:p>
          <a:p>
            <a:r>
              <a:rPr lang="en-US" dirty="0"/>
              <a:t>mate/next read</a:t>
            </a:r>
            <a:endParaRPr lang="en-GB" dirty="0"/>
          </a:p>
        </p:txBody>
      </p:sp>
      <p:sp>
        <p:nvSpPr>
          <p:cNvPr id="62" name="Rectangle 61">
            <a:extLst>
              <a:ext uri="{FF2B5EF4-FFF2-40B4-BE49-F238E27FC236}">
                <a16:creationId xmlns:a16="http://schemas.microsoft.com/office/drawing/2014/main" id="{2D7F3F36-ADDE-9149-9C8B-7D79C55CDCA7}"/>
              </a:ext>
            </a:extLst>
          </p:cNvPr>
          <p:cNvSpPr/>
          <p:nvPr/>
        </p:nvSpPr>
        <p:spPr>
          <a:xfrm>
            <a:off x="5000340" y="686358"/>
            <a:ext cx="6772560" cy="461665"/>
          </a:xfrm>
          <a:prstGeom prst="rect">
            <a:avLst/>
          </a:prstGeom>
        </p:spPr>
        <p:txBody>
          <a:bodyPr wrap="none">
            <a:spAutoFit/>
          </a:bodyPr>
          <a:lstStyle/>
          <a:p>
            <a:r>
              <a:rPr lang="en-GB" sz="2400" dirty="0">
                <a:sym typeface="Wingdings" pitchFamily="2" charset="2"/>
              </a:rPr>
              <a:t>You can use </a:t>
            </a:r>
            <a:r>
              <a:rPr lang="en-GB" sz="2400" dirty="0" err="1">
                <a:sym typeface="Wingdings" pitchFamily="2" charset="2"/>
              </a:rPr>
              <a:t>samtools</a:t>
            </a:r>
            <a:r>
              <a:rPr lang="en-GB" sz="2400" dirty="0">
                <a:sym typeface="Wingdings" pitchFamily="2" charset="2"/>
              </a:rPr>
              <a:t> to interact with alignment data</a:t>
            </a:r>
            <a:endParaRPr lang="en-GB" sz="2400" dirty="0"/>
          </a:p>
        </p:txBody>
      </p:sp>
      <p:cxnSp>
        <p:nvCxnSpPr>
          <p:cNvPr id="64" name="Straight Arrow Connector 63">
            <a:extLst>
              <a:ext uri="{FF2B5EF4-FFF2-40B4-BE49-F238E27FC236}">
                <a16:creationId xmlns:a16="http://schemas.microsoft.com/office/drawing/2014/main" id="{C8933F40-A21B-654A-AD74-8060F2C30C3C}"/>
              </a:ext>
            </a:extLst>
          </p:cNvPr>
          <p:cNvCxnSpPr>
            <a:cxnSpLocks/>
            <a:stCxn id="65" idx="0"/>
          </p:cNvCxnSpPr>
          <p:nvPr/>
        </p:nvCxnSpPr>
        <p:spPr>
          <a:xfrm flipH="1" flipV="1">
            <a:off x="6625966" y="4485379"/>
            <a:ext cx="105202" cy="10268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A79351CB-36B2-FA47-A984-543B16FEB21F}"/>
              </a:ext>
            </a:extLst>
          </p:cNvPr>
          <p:cNvSpPr txBox="1"/>
          <p:nvPr/>
        </p:nvSpPr>
        <p:spPr>
          <a:xfrm>
            <a:off x="5882890" y="5512265"/>
            <a:ext cx="1696555" cy="369332"/>
          </a:xfrm>
          <a:prstGeom prst="rect">
            <a:avLst/>
          </a:prstGeom>
          <a:noFill/>
        </p:spPr>
        <p:txBody>
          <a:bodyPr wrap="none" rtlCol="0">
            <a:spAutoFit/>
          </a:bodyPr>
          <a:lstStyle/>
          <a:p>
            <a:r>
              <a:rPr lang="en-US" dirty="0"/>
              <a:t>Template length</a:t>
            </a:r>
          </a:p>
        </p:txBody>
      </p:sp>
      <p:cxnSp>
        <p:nvCxnSpPr>
          <p:cNvPr id="68" name="Straight Arrow Connector 67">
            <a:extLst>
              <a:ext uri="{FF2B5EF4-FFF2-40B4-BE49-F238E27FC236}">
                <a16:creationId xmlns:a16="http://schemas.microsoft.com/office/drawing/2014/main" id="{09664500-534C-144C-8091-B132B446F8E5}"/>
              </a:ext>
            </a:extLst>
          </p:cNvPr>
          <p:cNvCxnSpPr>
            <a:cxnSpLocks/>
            <a:stCxn id="69" idx="2"/>
          </p:cNvCxnSpPr>
          <p:nvPr/>
        </p:nvCxnSpPr>
        <p:spPr>
          <a:xfrm>
            <a:off x="7755869" y="2434252"/>
            <a:ext cx="0" cy="4361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71A38D15-12D1-B44B-A7EE-ACACAC7E5D1E}"/>
              </a:ext>
            </a:extLst>
          </p:cNvPr>
          <p:cNvSpPr txBox="1"/>
          <p:nvPr/>
        </p:nvSpPr>
        <p:spPr>
          <a:xfrm>
            <a:off x="7179429" y="1787921"/>
            <a:ext cx="1152880" cy="646331"/>
          </a:xfrm>
          <a:prstGeom prst="rect">
            <a:avLst/>
          </a:prstGeom>
          <a:noFill/>
        </p:spPr>
        <p:txBody>
          <a:bodyPr wrap="none" rtlCol="0">
            <a:spAutoFit/>
          </a:bodyPr>
          <a:lstStyle/>
          <a:p>
            <a:pPr algn="ctr"/>
            <a:r>
              <a:rPr lang="en-US" dirty="0"/>
              <a:t>Sequence </a:t>
            </a:r>
          </a:p>
          <a:p>
            <a:pPr algn="ctr"/>
            <a:r>
              <a:rPr lang="en-US" dirty="0"/>
              <a:t>segment</a:t>
            </a:r>
            <a:endParaRPr lang="en-GB" dirty="0"/>
          </a:p>
        </p:txBody>
      </p:sp>
      <p:sp>
        <p:nvSpPr>
          <p:cNvPr id="70" name="Rectangle 69">
            <a:extLst>
              <a:ext uri="{FF2B5EF4-FFF2-40B4-BE49-F238E27FC236}">
                <a16:creationId xmlns:a16="http://schemas.microsoft.com/office/drawing/2014/main" id="{F1AA4A6D-FD01-7A48-B2AD-B0674610DF42}"/>
              </a:ext>
            </a:extLst>
          </p:cNvPr>
          <p:cNvSpPr/>
          <p:nvPr/>
        </p:nvSpPr>
        <p:spPr>
          <a:xfrm>
            <a:off x="8684648" y="5486679"/>
            <a:ext cx="825867" cy="646331"/>
          </a:xfrm>
          <a:prstGeom prst="rect">
            <a:avLst/>
          </a:prstGeom>
        </p:spPr>
        <p:txBody>
          <a:bodyPr wrap="none">
            <a:spAutoFit/>
          </a:bodyPr>
          <a:lstStyle/>
          <a:p>
            <a:pPr algn="ctr"/>
            <a:r>
              <a:rPr lang="en-US" dirty="0"/>
              <a:t>Read</a:t>
            </a:r>
          </a:p>
          <a:p>
            <a:pPr algn="ctr"/>
            <a:r>
              <a:rPr lang="en-US" dirty="0"/>
              <a:t>quality</a:t>
            </a:r>
          </a:p>
        </p:txBody>
      </p:sp>
      <p:cxnSp>
        <p:nvCxnSpPr>
          <p:cNvPr id="71" name="Straight Arrow Connector 70">
            <a:extLst>
              <a:ext uri="{FF2B5EF4-FFF2-40B4-BE49-F238E27FC236}">
                <a16:creationId xmlns:a16="http://schemas.microsoft.com/office/drawing/2014/main" id="{75C5E4C7-E680-0A48-9ADA-9AA643449A5E}"/>
              </a:ext>
            </a:extLst>
          </p:cNvPr>
          <p:cNvCxnSpPr>
            <a:cxnSpLocks/>
          </p:cNvCxnSpPr>
          <p:nvPr/>
        </p:nvCxnSpPr>
        <p:spPr>
          <a:xfrm flipV="1">
            <a:off x="9087750" y="4424524"/>
            <a:ext cx="0" cy="10621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7F54A95E-9953-F045-8590-0525E9165E1E}"/>
              </a:ext>
            </a:extLst>
          </p:cNvPr>
          <p:cNvSpPr/>
          <p:nvPr/>
        </p:nvSpPr>
        <p:spPr>
          <a:xfrm>
            <a:off x="9890980" y="4981489"/>
            <a:ext cx="1236813" cy="646331"/>
          </a:xfrm>
          <a:prstGeom prst="rect">
            <a:avLst/>
          </a:prstGeom>
        </p:spPr>
        <p:txBody>
          <a:bodyPr wrap="none">
            <a:spAutoFit/>
          </a:bodyPr>
          <a:lstStyle/>
          <a:p>
            <a:pPr algn="ctr"/>
            <a:r>
              <a:rPr lang="en-US" dirty="0"/>
              <a:t>Alignment</a:t>
            </a:r>
          </a:p>
          <a:p>
            <a:pPr algn="ctr"/>
            <a:r>
              <a:rPr lang="en-US" dirty="0"/>
              <a:t>description</a:t>
            </a:r>
          </a:p>
        </p:txBody>
      </p:sp>
      <p:cxnSp>
        <p:nvCxnSpPr>
          <p:cNvPr id="74" name="Straight Arrow Connector 73">
            <a:extLst>
              <a:ext uri="{FF2B5EF4-FFF2-40B4-BE49-F238E27FC236}">
                <a16:creationId xmlns:a16="http://schemas.microsoft.com/office/drawing/2014/main" id="{9AC99E3F-94B2-B84C-8CC4-B7CBDA01F0A4}"/>
              </a:ext>
            </a:extLst>
          </p:cNvPr>
          <p:cNvCxnSpPr>
            <a:cxnSpLocks/>
          </p:cNvCxnSpPr>
          <p:nvPr/>
        </p:nvCxnSpPr>
        <p:spPr>
          <a:xfrm flipV="1">
            <a:off x="10543212" y="4424524"/>
            <a:ext cx="0" cy="5539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E14D1441-B555-924B-B825-32EC9A96EFA0}"/>
              </a:ext>
            </a:extLst>
          </p:cNvPr>
          <p:cNvSpPr/>
          <p:nvPr/>
        </p:nvSpPr>
        <p:spPr>
          <a:xfrm>
            <a:off x="838199" y="528337"/>
            <a:ext cx="3066764"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SAM format</a:t>
            </a:r>
          </a:p>
        </p:txBody>
      </p:sp>
      <p:sp>
        <p:nvSpPr>
          <p:cNvPr id="17" name="Slide Number Placeholder 2">
            <a:extLst>
              <a:ext uri="{FF2B5EF4-FFF2-40B4-BE49-F238E27FC236}">
                <a16:creationId xmlns:a16="http://schemas.microsoft.com/office/drawing/2014/main" id="{CFB9A389-3BEE-C628-8714-62167F318BFE}"/>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13</a:t>
            </a:fld>
            <a:endParaRPr lang="en-GB" dirty="0"/>
          </a:p>
        </p:txBody>
      </p:sp>
    </p:spTree>
    <p:extLst>
      <p:ext uri="{BB962C8B-B14F-4D97-AF65-F5344CB8AC3E}">
        <p14:creationId xmlns:p14="http://schemas.microsoft.com/office/powerpoint/2010/main" val="302717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639F62D8-A6A9-064A-9C18-6CCCF28AC738}"/>
              </a:ext>
            </a:extLst>
          </p:cNvPr>
          <p:cNvSpPr>
            <a:spLocks noGrp="1"/>
          </p:cNvSpPr>
          <p:nvPr>
            <p:ph idx="1"/>
          </p:nvPr>
        </p:nvSpPr>
        <p:spPr>
          <a:xfrm>
            <a:off x="838200" y="1825625"/>
            <a:ext cx="10515600" cy="888546"/>
          </a:xfrm>
        </p:spPr>
        <p:txBody>
          <a:bodyPr>
            <a:normAutofit/>
          </a:bodyPr>
          <a:lstStyle/>
          <a:p>
            <a:pPr marL="0" indent="0">
              <a:buNone/>
            </a:pPr>
            <a:r>
              <a:rPr lang="en-GB" sz="2400" dirty="0" err="1"/>
              <a:t>Samtools</a:t>
            </a:r>
            <a:r>
              <a:rPr lang="en-GB" sz="2400" dirty="0"/>
              <a:t> </a:t>
            </a:r>
            <a:r>
              <a:rPr lang="en-GB" sz="2400" dirty="0" err="1"/>
              <a:t>flagstat</a:t>
            </a:r>
            <a:r>
              <a:rPr lang="en-GB" sz="2400" dirty="0"/>
              <a:t> will check your </a:t>
            </a:r>
            <a:r>
              <a:rPr lang="en-GB" sz="2400" dirty="0" err="1"/>
              <a:t>sam</a:t>
            </a:r>
            <a:r>
              <a:rPr lang="en-GB" sz="2400" dirty="0"/>
              <a:t>/bam files and give you general information about the aligned reads.</a:t>
            </a:r>
          </a:p>
        </p:txBody>
      </p:sp>
      <p:pic>
        <p:nvPicPr>
          <p:cNvPr id="3" name="Picture 2">
            <a:extLst>
              <a:ext uri="{FF2B5EF4-FFF2-40B4-BE49-F238E27FC236}">
                <a16:creationId xmlns:a16="http://schemas.microsoft.com/office/drawing/2014/main" id="{21A56643-ED0E-0A49-B8ED-68C833AB3D92}"/>
              </a:ext>
            </a:extLst>
          </p:cNvPr>
          <p:cNvPicPr>
            <a:picLocks noChangeAspect="1"/>
          </p:cNvPicPr>
          <p:nvPr/>
        </p:nvPicPr>
        <p:blipFill>
          <a:blip r:embed="rId3"/>
          <a:stretch>
            <a:fillRect/>
          </a:stretch>
        </p:blipFill>
        <p:spPr>
          <a:xfrm>
            <a:off x="1959429" y="2965222"/>
            <a:ext cx="7512957" cy="3463657"/>
          </a:xfrm>
          <a:prstGeom prst="rect">
            <a:avLst/>
          </a:prstGeom>
        </p:spPr>
      </p:pic>
      <p:sp>
        <p:nvSpPr>
          <p:cNvPr id="9" name="Rounded Rectangle 8">
            <a:extLst>
              <a:ext uri="{FF2B5EF4-FFF2-40B4-BE49-F238E27FC236}">
                <a16:creationId xmlns:a16="http://schemas.microsoft.com/office/drawing/2014/main" id="{02463480-6AB2-F74F-A414-9BA9D456F43A}"/>
              </a:ext>
            </a:extLst>
          </p:cNvPr>
          <p:cNvSpPr/>
          <p:nvPr/>
        </p:nvSpPr>
        <p:spPr>
          <a:xfrm>
            <a:off x="838199" y="528337"/>
            <a:ext cx="4481946"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err="1"/>
              <a:t>Samtools</a:t>
            </a:r>
            <a:r>
              <a:rPr lang="en-US" sz="4400" b="1" dirty="0"/>
              <a:t> </a:t>
            </a:r>
            <a:r>
              <a:rPr lang="en-US" sz="4400" b="1" dirty="0" err="1"/>
              <a:t>flagstat</a:t>
            </a:r>
            <a:endParaRPr lang="en-GB" sz="4400" b="1" dirty="0"/>
          </a:p>
        </p:txBody>
      </p:sp>
      <p:sp>
        <p:nvSpPr>
          <p:cNvPr id="2" name="Slide Number Placeholder 2">
            <a:extLst>
              <a:ext uri="{FF2B5EF4-FFF2-40B4-BE49-F238E27FC236}">
                <a16:creationId xmlns:a16="http://schemas.microsoft.com/office/drawing/2014/main" id="{FE0D87A1-4ABF-A580-15EE-66F8FEBA2078}"/>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14</a:t>
            </a:fld>
            <a:endParaRPr lang="en-GB" dirty="0"/>
          </a:p>
        </p:txBody>
      </p:sp>
    </p:spTree>
    <p:extLst>
      <p:ext uri="{BB962C8B-B14F-4D97-AF65-F5344CB8AC3E}">
        <p14:creationId xmlns:p14="http://schemas.microsoft.com/office/powerpoint/2010/main" val="2036927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C82CA9B-64F4-7F4D-980D-6B11B3D4F0EE}"/>
              </a:ext>
            </a:extLst>
          </p:cNvPr>
          <p:cNvSpPr>
            <a:spLocks noGrp="1"/>
          </p:cNvSpPr>
          <p:nvPr>
            <p:ph idx="1"/>
          </p:nvPr>
        </p:nvSpPr>
        <p:spPr>
          <a:xfrm>
            <a:off x="838200" y="1825625"/>
            <a:ext cx="10515600" cy="957151"/>
          </a:xfrm>
        </p:spPr>
        <p:txBody>
          <a:bodyPr>
            <a:normAutofit fontScale="85000" lnSpcReduction="20000"/>
          </a:bodyPr>
          <a:lstStyle/>
          <a:p>
            <a:pPr marL="0" indent="0">
              <a:lnSpc>
                <a:spcPct val="120000"/>
              </a:lnSpc>
              <a:buNone/>
            </a:pPr>
            <a:r>
              <a:rPr lang="en-GB" dirty="0"/>
              <a:t>Most of times is this the end goal!</a:t>
            </a:r>
          </a:p>
          <a:p>
            <a:pPr marL="0" indent="0">
              <a:lnSpc>
                <a:spcPct val="120000"/>
              </a:lnSpc>
              <a:buNone/>
            </a:pPr>
            <a:r>
              <a:rPr lang="en-GB" dirty="0"/>
              <a:t>Matrix of read counts per gene or per genomic region</a:t>
            </a:r>
          </a:p>
        </p:txBody>
      </p:sp>
      <p:graphicFrame>
        <p:nvGraphicFramePr>
          <p:cNvPr id="90" name="Table 89">
            <a:extLst>
              <a:ext uri="{FF2B5EF4-FFF2-40B4-BE49-F238E27FC236}">
                <a16:creationId xmlns:a16="http://schemas.microsoft.com/office/drawing/2014/main" id="{EE8A4F7E-2AE7-0342-8483-0D38F1FC723A}"/>
              </a:ext>
            </a:extLst>
          </p:cNvPr>
          <p:cNvGraphicFramePr>
            <a:graphicFrameLocks noGrp="1"/>
          </p:cNvGraphicFramePr>
          <p:nvPr>
            <p:extLst>
              <p:ext uri="{D42A27DB-BD31-4B8C-83A1-F6EECF244321}">
                <p14:modId xmlns:p14="http://schemas.microsoft.com/office/powerpoint/2010/main" val="3243145933"/>
              </p:ext>
            </p:extLst>
          </p:nvPr>
        </p:nvGraphicFramePr>
        <p:xfrm>
          <a:off x="8799932" y="4660626"/>
          <a:ext cx="3052326" cy="1483360"/>
        </p:xfrm>
        <a:graphic>
          <a:graphicData uri="http://schemas.openxmlformats.org/drawingml/2006/table">
            <a:tbl>
              <a:tblPr firstRow="1" bandRow="1">
                <a:tableStyleId>{5C22544A-7EE6-4342-B048-85BDC9FD1C3A}</a:tableStyleId>
              </a:tblPr>
              <a:tblGrid>
                <a:gridCol w="1922326">
                  <a:extLst>
                    <a:ext uri="{9D8B030D-6E8A-4147-A177-3AD203B41FA5}">
                      <a16:colId xmlns:a16="http://schemas.microsoft.com/office/drawing/2014/main" val="718993216"/>
                    </a:ext>
                  </a:extLst>
                </a:gridCol>
                <a:gridCol w="1130000">
                  <a:extLst>
                    <a:ext uri="{9D8B030D-6E8A-4147-A177-3AD203B41FA5}">
                      <a16:colId xmlns:a16="http://schemas.microsoft.com/office/drawing/2014/main" val="4246443102"/>
                    </a:ext>
                  </a:extLst>
                </a:gridCol>
              </a:tblGrid>
              <a:tr h="370840">
                <a:tc>
                  <a:txBody>
                    <a:bodyPr/>
                    <a:lstStyle/>
                    <a:p>
                      <a:pPr algn="ctr"/>
                      <a:r>
                        <a:rPr lang="en-GB" dirty="0"/>
                        <a:t>Gene/Transcript</a:t>
                      </a:r>
                    </a:p>
                  </a:txBody>
                  <a:tcPr/>
                </a:tc>
                <a:tc>
                  <a:txBody>
                    <a:bodyPr/>
                    <a:lstStyle/>
                    <a:p>
                      <a:pPr algn="ctr"/>
                      <a:r>
                        <a:rPr lang="en-GB" dirty="0"/>
                        <a:t>Counts</a:t>
                      </a:r>
                    </a:p>
                  </a:txBody>
                  <a:tcPr/>
                </a:tc>
                <a:extLst>
                  <a:ext uri="{0D108BD9-81ED-4DB2-BD59-A6C34878D82A}">
                    <a16:rowId xmlns:a16="http://schemas.microsoft.com/office/drawing/2014/main" val="810967668"/>
                  </a:ext>
                </a:extLst>
              </a:tr>
              <a:tr h="370840">
                <a:tc>
                  <a:txBody>
                    <a:bodyPr/>
                    <a:lstStyle/>
                    <a:p>
                      <a:pPr algn="ctr"/>
                      <a:r>
                        <a:rPr lang="en-GB" dirty="0"/>
                        <a:t>A</a:t>
                      </a:r>
                    </a:p>
                  </a:txBody>
                  <a:tcPr/>
                </a:tc>
                <a:tc>
                  <a:txBody>
                    <a:bodyPr/>
                    <a:lstStyle/>
                    <a:p>
                      <a:pPr algn="ctr"/>
                      <a:r>
                        <a:rPr lang="en-GB" dirty="0"/>
                        <a:t>5</a:t>
                      </a:r>
                    </a:p>
                  </a:txBody>
                  <a:tcPr/>
                </a:tc>
                <a:extLst>
                  <a:ext uri="{0D108BD9-81ED-4DB2-BD59-A6C34878D82A}">
                    <a16:rowId xmlns:a16="http://schemas.microsoft.com/office/drawing/2014/main" val="3753006133"/>
                  </a:ext>
                </a:extLst>
              </a:tr>
              <a:tr h="370840">
                <a:tc>
                  <a:txBody>
                    <a:bodyPr/>
                    <a:lstStyle/>
                    <a:p>
                      <a:pPr algn="ctr"/>
                      <a:r>
                        <a:rPr lang="en-GB" dirty="0"/>
                        <a:t>B</a:t>
                      </a:r>
                    </a:p>
                  </a:txBody>
                  <a:tcPr/>
                </a:tc>
                <a:tc>
                  <a:txBody>
                    <a:bodyPr/>
                    <a:lstStyle/>
                    <a:p>
                      <a:pPr algn="ctr"/>
                      <a:r>
                        <a:rPr lang="en-GB" dirty="0"/>
                        <a:t>3</a:t>
                      </a:r>
                    </a:p>
                  </a:txBody>
                  <a:tcPr/>
                </a:tc>
                <a:extLst>
                  <a:ext uri="{0D108BD9-81ED-4DB2-BD59-A6C34878D82A}">
                    <a16:rowId xmlns:a16="http://schemas.microsoft.com/office/drawing/2014/main" val="389462449"/>
                  </a:ext>
                </a:extLst>
              </a:tr>
              <a:tr h="370840">
                <a:tc>
                  <a:txBody>
                    <a:bodyPr/>
                    <a:lstStyle/>
                    <a:p>
                      <a:pPr algn="ctr"/>
                      <a:r>
                        <a:rPr lang="en-GB" dirty="0"/>
                        <a:t>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grpSp>
        <p:nvGrpSpPr>
          <p:cNvPr id="134" name="Group 133">
            <a:extLst>
              <a:ext uri="{FF2B5EF4-FFF2-40B4-BE49-F238E27FC236}">
                <a16:creationId xmlns:a16="http://schemas.microsoft.com/office/drawing/2014/main" id="{A37EBE32-6FC9-E948-9C4A-D546A493CCA9}"/>
              </a:ext>
            </a:extLst>
          </p:cNvPr>
          <p:cNvGrpSpPr/>
          <p:nvPr/>
        </p:nvGrpSpPr>
        <p:grpSpPr>
          <a:xfrm>
            <a:off x="403763" y="3003420"/>
            <a:ext cx="8869494" cy="3402422"/>
            <a:chOff x="403763" y="3003420"/>
            <a:chExt cx="8869494" cy="3402422"/>
          </a:xfrm>
        </p:grpSpPr>
        <p:sp>
          <p:nvSpPr>
            <p:cNvPr id="71" name="Rounded Rectangle 70">
              <a:extLst>
                <a:ext uri="{FF2B5EF4-FFF2-40B4-BE49-F238E27FC236}">
                  <a16:creationId xmlns:a16="http://schemas.microsoft.com/office/drawing/2014/main" id="{D17267C9-6A17-3C4E-83A3-67453928919A}"/>
                </a:ext>
              </a:extLst>
            </p:cNvPr>
            <p:cNvSpPr/>
            <p:nvPr/>
          </p:nvSpPr>
          <p:spPr>
            <a:xfrm>
              <a:off x="403763" y="4085114"/>
              <a:ext cx="7742711" cy="237506"/>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TextBox 71">
              <a:extLst>
                <a:ext uri="{FF2B5EF4-FFF2-40B4-BE49-F238E27FC236}">
                  <a16:creationId xmlns:a16="http://schemas.microsoft.com/office/drawing/2014/main" id="{7FB0CFDD-2409-0848-AD4A-4475612FAFF4}"/>
                </a:ext>
              </a:extLst>
            </p:cNvPr>
            <p:cNvSpPr txBox="1"/>
            <p:nvPr/>
          </p:nvSpPr>
          <p:spPr>
            <a:xfrm>
              <a:off x="8146474" y="3234038"/>
              <a:ext cx="1126783" cy="646331"/>
            </a:xfrm>
            <a:prstGeom prst="rect">
              <a:avLst/>
            </a:prstGeom>
            <a:noFill/>
          </p:spPr>
          <p:txBody>
            <a:bodyPr wrap="none" rtlCol="0">
              <a:spAutoFit/>
            </a:bodyPr>
            <a:lstStyle/>
            <a:p>
              <a:pPr algn="ctr"/>
              <a:r>
                <a:rPr lang="en-GB" dirty="0"/>
                <a:t>Reference</a:t>
              </a:r>
            </a:p>
            <a:p>
              <a:pPr algn="ctr"/>
              <a:r>
                <a:rPr lang="en-GB" dirty="0"/>
                <a:t>sequence</a:t>
              </a:r>
            </a:p>
          </p:txBody>
        </p:sp>
        <p:sp>
          <p:nvSpPr>
            <p:cNvPr id="73" name="TextBox 72">
              <a:extLst>
                <a:ext uri="{FF2B5EF4-FFF2-40B4-BE49-F238E27FC236}">
                  <a16:creationId xmlns:a16="http://schemas.microsoft.com/office/drawing/2014/main" id="{5F614DFC-2729-A64B-955C-A66B71463320}"/>
                </a:ext>
              </a:extLst>
            </p:cNvPr>
            <p:cNvSpPr txBox="1"/>
            <p:nvPr/>
          </p:nvSpPr>
          <p:spPr>
            <a:xfrm>
              <a:off x="2921885" y="6036510"/>
              <a:ext cx="2878353" cy="369332"/>
            </a:xfrm>
            <a:prstGeom prst="rect">
              <a:avLst/>
            </a:prstGeom>
            <a:noFill/>
          </p:spPr>
          <p:txBody>
            <a:bodyPr wrap="none" rtlCol="0">
              <a:spAutoFit/>
            </a:bodyPr>
            <a:lstStyle/>
            <a:p>
              <a:pPr algn="ctr"/>
              <a:r>
                <a:rPr lang="en-GB" dirty="0"/>
                <a:t>Genes/Transcripts (GTF/GFF)</a:t>
              </a:r>
            </a:p>
          </p:txBody>
        </p:sp>
        <p:sp>
          <p:nvSpPr>
            <p:cNvPr id="74" name="Rounded Rectangle 73">
              <a:extLst>
                <a:ext uri="{FF2B5EF4-FFF2-40B4-BE49-F238E27FC236}">
                  <a16:creationId xmlns:a16="http://schemas.microsoft.com/office/drawing/2014/main" id="{B49FC945-8EE6-7B46-9120-78BB7C3DD1C0}"/>
                </a:ext>
              </a:extLst>
            </p:cNvPr>
            <p:cNvSpPr/>
            <p:nvPr/>
          </p:nvSpPr>
          <p:spPr>
            <a:xfrm>
              <a:off x="1116283" y="5094515"/>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ounded Rectangle 74">
              <a:extLst>
                <a:ext uri="{FF2B5EF4-FFF2-40B4-BE49-F238E27FC236}">
                  <a16:creationId xmlns:a16="http://schemas.microsoft.com/office/drawing/2014/main" id="{7D438ACB-CB6B-B54B-844E-D27CBABA45DB}"/>
                </a:ext>
              </a:extLst>
            </p:cNvPr>
            <p:cNvSpPr/>
            <p:nvPr/>
          </p:nvSpPr>
          <p:spPr>
            <a:xfrm>
              <a:off x="2396839" y="5094514"/>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ounded Rectangle 76">
              <a:extLst>
                <a:ext uri="{FF2B5EF4-FFF2-40B4-BE49-F238E27FC236}">
                  <a16:creationId xmlns:a16="http://schemas.microsoft.com/office/drawing/2014/main" id="{ED89A8F1-2733-2C45-92A8-7BED70E1E581}"/>
                </a:ext>
              </a:extLst>
            </p:cNvPr>
            <p:cNvSpPr/>
            <p:nvPr/>
          </p:nvSpPr>
          <p:spPr>
            <a:xfrm>
              <a:off x="5317664" y="5088576"/>
              <a:ext cx="18288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TextBox 77">
              <a:extLst>
                <a:ext uri="{FF2B5EF4-FFF2-40B4-BE49-F238E27FC236}">
                  <a16:creationId xmlns:a16="http://schemas.microsoft.com/office/drawing/2014/main" id="{00E903DD-E97A-9C4C-822B-F1BA9F14A791}"/>
                </a:ext>
              </a:extLst>
            </p:cNvPr>
            <p:cNvSpPr txBox="1"/>
            <p:nvPr/>
          </p:nvSpPr>
          <p:spPr>
            <a:xfrm>
              <a:off x="415172" y="4546755"/>
              <a:ext cx="832279" cy="369332"/>
            </a:xfrm>
            <a:prstGeom prst="rect">
              <a:avLst/>
            </a:prstGeom>
            <a:noFill/>
          </p:spPr>
          <p:txBody>
            <a:bodyPr wrap="none" rtlCol="0">
              <a:spAutoFit/>
            </a:bodyPr>
            <a:lstStyle/>
            <a:p>
              <a:r>
                <a:rPr lang="en-GB" dirty="0"/>
                <a:t>100 </a:t>
              </a:r>
              <a:r>
                <a:rPr lang="en-GB" dirty="0" err="1"/>
                <a:t>bp</a:t>
              </a:r>
              <a:endParaRPr lang="en-GB" dirty="0"/>
            </a:p>
          </p:txBody>
        </p:sp>
        <p:sp>
          <p:nvSpPr>
            <p:cNvPr id="79" name="TextBox 78">
              <a:extLst>
                <a:ext uri="{FF2B5EF4-FFF2-40B4-BE49-F238E27FC236}">
                  <a16:creationId xmlns:a16="http://schemas.microsoft.com/office/drawing/2014/main" id="{187E742D-AD31-B542-9195-B48147D79F24}"/>
                </a:ext>
              </a:extLst>
            </p:cNvPr>
            <p:cNvSpPr txBox="1"/>
            <p:nvPr/>
          </p:nvSpPr>
          <p:spPr>
            <a:xfrm>
              <a:off x="3864683" y="4546755"/>
              <a:ext cx="832279" cy="369332"/>
            </a:xfrm>
            <a:prstGeom prst="rect">
              <a:avLst/>
            </a:prstGeom>
            <a:noFill/>
          </p:spPr>
          <p:txBody>
            <a:bodyPr wrap="none" rtlCol="0">
              <a:spAutoFit/>
            </a:bodyPr>
            <a:lstStyle/>
            <a:p>
              <a:r>
                <a:rPr lang="en-GB" dirty="0"/>
                <a:t>250 </a:t>
              </a:r>
              <a:r>
                <a:rPr lang="en-GB" dirty="0" err="1"/>
                <a:t>bp</a:t>
              </a:r>
              <a:endParaRPr lang="en-GB" dirty="0"/>
            </a:p>
          </p:txBody>
        </p:sp>
        <p:sp>
          <p:nvSpPr>
            <p:cNvPr id="80" name="TextBox 79">
              <a:extLst>
                <a:ext uri="{FF2B5EF4-FFF2-40B4-BE49-F238E27FC236}">
                  <a16:creationId xmlns:a16="http://schemas.microsoft.com/office/drawing/2014/main" id="{977A4526-AB76-394F-959E-D43F43016147}"/>
                </a:ext>
              </a:extLst>
            </p:cNvPr>
            <p:cNvSpPr txBox="1"/>
            <p:nvPr/>
          </p:nvSpPr>
          <p:spPr>
            <a:xfrm>
              <a:off x="5014520" y="4546755"/>
              <a:ext cx="832279" cy="369332"/>
            </a:xfrm>
            <a:prstGeom prst="rect">
              <a:avLst/>
            </a:prstGeom>
            <a:noFill/>
          </p:spPr>
          <p:txBody>
            <a:bodyPr wrap="none" rtlCol="0">
              <a:spAutoFit/>
            </a:bodyPr>
            <a:lstStyle/>
            <a:p>
              <a:r>
                <a:rPr lang="en-GB" dirty="0"/>
                <a:t>300 </a:t>
              </a:r>
              <a:r>
                <a:rPr lang="en-GB" dirty="0" err="1"/>
                <a:t>bp</a:t>
              </a:r>
              <a:endParaRPr lang="en-GB" dirty="0"/>
            </a:p>
          </p:txBody>
        </p:sp>
        <p:sp>
          <p:nvSpPr>
            <p:cNvPr id="81" name="TextBox 80">
              <a:extLst>
                <a:ext uri="{FF2B5EF4-FFF2-40B4-BE49-F238E27FC236}">
                  <a16:creationId xmlns:a16="http://schemas.microsoft.com/office/drawing/2014/main" id="{A4F26DDB-C208-3C4A-81E7-4192CE5A7302}"/>
                </a:ext>
              </a:extLst>
            </p:cNvPr>
            <p:cNvSpPr txBox="1"/>
            <p:nvPr/>
          </p:nvSpPr>
          <p:spPr>
            <a:xfrm>
              <a:off x="6164357" y="4546755"/>
              <a:ext cx="832279" cy="369332"/>
            </a:xfrm>
            <a:prstGeom prst="rect">
              <a:avLst/>
            </a:prstGeom>
            <a:noFill/>
          </p:spPr>
          <p:txBody>
            <a:bodyPr wrap="none" rtlCol="0">
              <a:spAutoFit/>
            </a:bodyPr>
            <a:lstStyle/>
            <a:p>
              <a:r>
                <a:rPr lang="en-GB" dirty="0"/>
                <a:t>350 </a:t>
              </a:r>
              <a:r>
                <a:rPr lang="en-GB" dirty="0" err="1"/>
                <a:t>bp</a:t>
              </a:r>
              <a:endParaRPr lang="en-GB" dirty="0"/>
            </a:p>
          </p:txBody>
        </p:sp>
        <p:sp>
          <p:nvSpPr>
            <p:cNvPr id="82" name="TextBox 81">
              <a:extLst>
                <a:ext uri="{FF2B5EF4-FFF2-40B4-BE49-F238E27FC236}">
                  <a16:creationId xmlns:a16="http://schemas.microsoft.com/office/drawing/2014/main" id="{C0847FFC-5E28-204A-A38E-D879A7433059}"/>
                </a:ext>
              </a:extLst>
            </p:cNvPr>
            <p:cNvSpPr txBox="1"/>
            <p:nvPr/>
          </p:nvSpPr>
          <p:spPr>
            <a:xfrm>
              <a:off x="1565009" y="4546755"/>
              <a:ext cx="832279" cy="369332"/>
            </a:xfrm>
            <a:prstGeom prst="rect">
              <a:avLst/>
            </a:prstGeom>
            <a:noFill/>
          </p:spPr>
          <p:txBody>
            <a:bodyPr wrap="none" rtlCol="0">
              <a:spAutoFit/>
            </a:bodyPr>
            <a:lstStyle/>
            <a:p>
              <a:r>
                <a:rPr lang="en-GB" dirty="0"/>
                <a:t>150 </a:t>
              </a:r>
              <a:r>
                <a:rPr lang="en-GB" dirty="0" err="1"/>
                <a:t>bp</a:t>
              </a:r>
              <a:endParaRPr lang="en-GB" dirty="0"/>
            </a:p>
          </p:txBody>
        </p:sp>
        <p:sp>
          <p:nvSpPr>
            <p:cNvPr id="83" name="TextBox 82">
              <a:extLst>
                <a:ext uri="{FF2B5EF4-FFF2-40B4-BE49-F238E27FC236}">
                  <a16:creationId xmlns:a16="http://schemas.microsoft.com/office/drawing/2014/main" id="{07611EA1-5196-B543-884C-779D9F32A7B1}"/>
                </a:ext>
              </a:extLst>
            </p:cNvPr>
            <p:cNvSpPr txBox="1"/>
            <p:nvPr/>
          </p:nvSpPr>
          <p:spPr>
            <a:xfrm>
              <a:off x="2714846" y="4546755"/>
              <a:ext cx="832279" cy="369332"/>
            </a:xfrm>
            <a:prstGeom prst="rect">
              <a:avLst/>
            </a:prstGeom>
            <a:noFill/>
          </p:spPr>
          <p:txBody>
            <a:bodyPr wrap="none" rtlCol="0">
              <a:spAutoFit/>
            </a:bodyPr>
            <a:lstStyle/>
            <a:p>
              <a:r>
                <a:rPr lang="en-GB" dirty="0"/>
                <a:t>200 </a:t>
              </a:r>
              <a:r>
                <a:rPr lang="en-GB" dirty="0" err="1"/>
                <a:t>bp</a:t>
              </a:r>
              <a:endParaRPr lang="en-GB" dirty="0"/>
            </a:p>
          </p:txBody>
        </p:sp>
        <p:sp>
          <p:nvSpPr>
            <p:cNvPr id="84" name="TextBox 83">
              <a:extLst>
                <a:ext uri="{FF2B5EF4-FFF2-40B4-BE49-F238E27FC236}">
                  <a16:creationId xmlns:a16="http://schemas.microsoft.com/office/drawing/2014/main" id="{813A9C06-996E-DC4F-BFE2-A2161B32E246}"/>
                </a:ext>
              </a:extLst>
            </p:cNvPr>
            <p:cNvSpPr txBox="1"/>
            <p:nvPr/>
          </p:nvSpPr>
          <p:spPr>
            <a:xfrm>
              <a:off x="7314195" y="4546755"/>
              <a:ext cx="832279" cy="369332"/>
            </a:xfrm>
            <a:prstGeom prst="rect">
              <a:avLst/>
            </a:prstGeom>
            <a:noFill/>
          </p:spPr>
          <p:txBody>
            <a:bodyPr wrap="none" rtlCol="0">
              <a:spAutoFit/>
            </a:bodyPr>
            <a:lstStyle/>
            <a:p>
              <a:r>
                <a:rPr lang="en-GB" dirty="0"/>
                <a:t>400 </a:t>
              </a:r>
              <a:r>
                <a:rPr lang="en-GB" dirty="0" err="1"/>
                <a:t>bp</a:t>
              </a:r>
              <a:endParaRPr lang="en-GB" dirty="0"/>
            </a:p>
          </p:txBody>
        </p:sp>
        <p:sp>
          <p:nvSpPr>
            <p:cNvPr id="86" name="TextBox 85">
              <a:extLst>
                <a:ext uri="{FF2B5EF4-FFF2-40B4-BE49-F238E27FC236}">
                  <a16:creationId xmlns:a16="http://schemas.microsoft.com/office/drawing/2014/main" id="{F7815A6B-CC5B-4943-95F3-B0411A657B2C}"/>
                </a:ext>
              </a:extLst>
            </p:cNvPr>
            <p:cNvSpPr txBox="1"/>
            <p:nvPr/>
          </p:nvSpPr>
          <p:spPr>
            <a:xfrm>
              <a:off x="1406151" y="5503316"/>
              <a:ext cx="317716" cy="369332"/>
            </a:xfrm>
            <a:prstGeom prst="rect">
              <a:avLst/>
            </a:prstGeom>
            <a:noFill/>
          </p:spPr>
          <p:txBody>
            <a:bodyPr wrap="none" rtlCol="0">
              <a:spAutoFit/>
            </a:bodyPr>
            <a:lstStyle/>
            <a:p>
              <a:r>
                <a:rPr lang="en-GB" dirty="0"/>
                <a:t>A</a:t>
              </a:r>
            </a:p>
          </p:txBody>
        </p:sp>
        <p:sp>
          <p:nvSpPr>
            <p:cNvPr id="87" name="TextBox 86">
              <a:extLst>
                <a:ext uri="{FF2B5EF4-FFF2-40B4-BE49-F238E27FC236}">
                  <a16:creationId xmlns:a16="http://schemas.microsoft.com/office/drawing/2014/main" id="{55BF7E3C-EF31-644D-9F3F-F9223F1D145C}"/>
                </a:ext>
              </a:extLst>
            </p:cNvPr>
            <p:cNvSpPr txBox="1"/>
            <p:nvPr/>
          </p:nvSpPr>
          <p:spPr>
            <a:xfrm>
              <a:off x="2694758" y="5479565"/>
              <a:ext cx="309700" cy="369332"/>
            </a:xfrm>
            <a:prstGeom prst="rect">
              <a:avLst/>
            </a:prstGeom>
            <a:noFill/>
          </p:spPr>
          <p:txBody>
            <a:bodyPr wrap="none" rtlCol="0">
              <a:spAutoFit/>
            </a:bodyPr>
            <a:lstStyle/>
            <a:p>
              <a:r>
                <a:rPr lang="en-GB" dirty="0"/>
                <a:t>B</a:t>
              </a:r>
            </a:p>
          </p:txBody>
        </p:sp>
        <p:sp>
          <p:nvSpPr>
            <p:cNvPr id="88" name="TextBox 87">
              <a:extLst>
                <a:ext uri="{FF2B5EF4-FFF2-40B4-BE49-F238E27FC236}">
                  <a16:creationId xmlns:a16="http://schemas.microsoft.com/office/drawing/2014/main" id="{E8E5F95E-1F99-7E45-B0C5-305444620DA4}"/>
                </a:ext>
              </a:extLst>
            </p:cNvPr>
            <p:cNvSpPr txBox="1"/>
            <p:nvPr/>
          </p:nvSpPr>
          <p:spPr>
            <a:xfrm>
              <a:off x="6164357" y="5479565"/>
              <a:ext cx="308098" cy="369332"/>
            </a:xfrm>
            <a:prstGeom prst="rect">
              <a:avLst/>
            </a:prstGeom>
            <a:noFill/>
          </p:spPr>
          <p:txBody>
            <a:bodyPr wrap="none" rtlCol="0">
              <a:spAutoFit/>
            </a:bodyPr>
            <a:lstStyle/>
            <a:p>
              <a:r>
                <a:rPr lang="en-GB" dirty="0"/>
                <a:t>C</a:t>
              </a:r>
            </a:p>
          </p:txBody>
        </p:sp>
        <p:sp>
          <p:nvSpPr>
            <p:cNvPr id="92" name="TextBox 91">
              <a:extLst>
                <a:ext uri="{FF2B5EF4-FFF2-40B4-BE49-F238E27FC236}">
                  <a16:creationId xmlns:a16="http://schemas.microsoft.com/office/drawing/2014/main" id="{6FA221FA-73C8-364F-93F2-4360214A5B35}"/>
                </a:ext>
              </a:extLst>
            </p:cNvPr>
            <p:cNvSpPr txBox="1"/>
            <p:nvPr/>
          </p:nvSpPr>
          <p:spPr>
            <a:xfrm>
              <a:off x="1369500" y="3003420"/>
              <a:ext cx="1513748" cy="369332"/>
            </a:xfrm>
            <a:prstGeom prst="rect">
              <a:avLst/>
            </a:prstGeom>
            <a:noFill/>
          </p:spPr>
          <p:txBody>
            <a:bodyPr wrap="none" rtlCol="0">
              <a:spAutoFit/>
            </a:bodyPr>
            <a:lstStyle/>
            <a:p>
              <a:r>
                <a:rPr lang="en-GB" dirty="0"/>
                <a:t>bam file reads</a:t>
              </a:r>
            </a:p>
          </p:txBody>
        </p:sp>
        <p:sp>
          <p:nvSpPr>
            <p:cNvPr id="93" name="Rounded Rectangle 92">
              <a:extLst>
                <a:ext uri="{FF2B5EF4-FFF2-40B4-BE49-F238E27FC236}">
                  <a16:creationId xmlns:a16="http://schemas.microsoft.com/office/drawing/2014/main" id="{88735326-1E7A-3E4E-B8BA-475B9794E6DD}"/>
                </a:ext>
              </a:extLst>
            </p:cNvPr>
            <p:cNvSpPr/>
            <p:nvPr/>
          </p:nvSpPr>
          <p:spPr>
            <a:xfrm>
              <a:off x="950026" y="386097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ounded Rectangle 93">
              <a:extLst>
                <a:ext uri="{FF2B5EF4-FFF2-40B4-BE49-F238E27FC236}">
                  <a16:creationId xmlns:a16="http://schemas.microsoft.com/office/drawing/2014/main" id="{CB5B3865-B56A-AB49-AED2-41F7F64A8812}"/>
                </a:ext>
              </a:extLst>
            </p:cNvPr>
            <p:cNvSpPr/>
            <p:nvPr/>
          </p:nvSpPr>
          <p:spPr>
            <a:xfrm>
              <a:off x="1065341" y="3774927"/>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ounded Rectangle 94">
              <a:extLst>
                <a:ext uri="{FF2B5EF4-FFF2-40B4-BE49-F238E27FC236}">
                  <a16:creationId xmlns:a16="http://schemas.microsoft.com/office/drawing/2014/main" id="{8F4EDC22-4917-5647-B1DB-FB8B0A1CFB3C}"/>
                </a:ext>
              </a:extLst>
            </p:cNvPr>
            <p:cNvSpPr/>
            <p:nvPr/>
          </p:nvSpPr>
          <p:spPr>
            <a:xfrm>
              <a:off x="1035655" y="394147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ounded Rectangle 95">
              <a:extLst>
                <a:ext uri="{FF2B5EF4-FFF2-40B4-BE49-F238E27FC236}">
                  <a16:creationId xmlns:a16="http://schemas.microsoft.com/office/drawing/2014/main" id="{CACE22F3-E3D2-5347-87F3-A571B21EBE65}"/>
                </a:ext>
              </a:extLst>
            </p:cNvPr>
            <p:cNvSpPr/>
            <p:nvPr/>
          </p:nvSpPr>
          <p:spPr>
            <a:xfrm>
              <a:off x="1201895" y="4030692"/>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ounded Rectangle 96">
              <a:extLst>
                <a:ext uri="{FF2B5EF4-FFF2-40B4-BE49-F238E27FC236}">
                  <a16:creationId xmlns:a16="http://schemas.microsoft.com/office/drawing/2014/main" id="{E8EA57FF-9A58-3444-A8A9-CC8578706C5F}"/>
                </a:ext>
              </a:extLst>
            </p:cNvPr>
            <p:cNvSpPr/>
            <p:nvPr/>
          </p:nvSpPr>
          <p:spPr>
            <a:xfrm>
              <a:off x="1404534" y="369842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ounded Rectangle 97">
              <a:extLst>
                <a:ext uri="{FF2B5EF4-FFF2-40B4-BE49-F238E27FC236}">
                  <a16:creationId xmlns:a16="http://schemas.microsoft.com/office/drawing/2014/main" id="{D5727FC5-C305-0B46-8415-019851D21D4E}"/>
                </a:ext>
              </a:extLst>
            </p:cNvPr>
            <p:cNvSpPr/>
            <p:nvPr/>
          </p:nvSpPr>
          <p:spPr>
            <a:xfrm>
              <a:off x="2326388" y="4007832"/>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ounded Rectangle 98">
              <a:extLst>
                <a:ext uri="{FF2B5EF4-FFF2-40B4-BE49-F238E27FC236}">
                  <a16:creationId xmlns:a16="http://schemas.microsoft.com/office/drawing/2014/main" id="{AF70D4CB-DEBD-5D47-94DF-8BCCEA48C634}"/>
                </a:ext>
              </a:extLst>
            </p:cNvPr>
            <p:cNvSpPr/>
            <p:nvPr/>
          </p:nvSpPr>
          <p:spPr>
            <a:xfrm>
              <a:off x="5280876" y="398932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ounded Rectangle 99">
              <a:extLst>
                <a:ext uri="{FF2B5EF4-FFF2-40B4-BE49-F238E27FC236}">
                  <a16:creationId xmlns:a16="http://schemas.microsoft.com/office/drawing/2014/main" id="{B6511EC9-43B8-7740-BB35-6AC12D69E940}"/>
                </a:ext>
              </a:extLst>
            </p:cNvPr>
            <p:cNvSpPr/>
            <p:nvPr/>
          </p:nvSpPr>
          <p:spPr>
            <a:xfrm>
              <a:off x="2689119" y="3918758"/>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ounded Rectangle 100">
              <a:extLst>
                <a:ext uri="{FF2B5EF4-FFF2-40B4-BE49-F238E27FC236}">
                  <a16:creationId xmlns:a16="http://schemas.microsoft.com/office/drawing/2014/main" id="{4AAC6FE4-4CF8-BA4C-AF90-4DCF6040C7BA}"/>
                </a:ext>
              </a:extLst>
            </p:cNvPr>
            <p:cNvSpPr/>
            <p:nvPr/>
          </p:nvSpPr>
          <p:spPr>
            <a:xfrm>
              <a:off x="2326387" y="3811135"/>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ounded Rectangle 101">
              <a:extLst>
                <a:ext uri="{FF2B5EF4-FFF2-40B4-BE49-F238E27FC236}">
                  <a16:creationId xmlns:a16="http://schemas.microsoft.com/office/drawing/2014/main" id="{E7E1F156-F3F3-B245-A74B-B78092BC2A65}"/>
                </a:ext>
              </a:extLst>
            </p:cNvPr>
            <p:cNvSpPr/>
            <p:nvPr/>
          </p:nvSpPr>
          <p:spPr>
            <a:xfrm>
              <a:off x="5924572" y="394147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ounded Rectangle 102">
              <a:extLst>
                <a:ext uri="{FF2B5EF4-FFF2-40B4-BE49-F238E27FC236}">
                  <a16:creationId xmlns:a16="http://schemas.microsoft.com/office/drawing/2014/main" id="{9449DD21-23FE-1B44-B572-6A0777C95243}"/>
                </a:ext>
              </a:extLst>
            </p:cNvPr>
            <p:cNvSpPr/>
            <p:nvPr/>
          </p:nvSpPr>
          <p:spPr>
            <a:xfrm>
              <a:off x="5647633" y="3630773"/>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ounded Rectangle 103">
              <a:extLst>
                <a:ext uri="{FF2B5EF4-FFF2-40B4-BE49-F238E27FC236}">
                  <a16:creationId xmlns:a16="http://schemas.microsoft.com/office/drawing/2014/main" id="{CC0EE856-8FC0-744F-A475-97214474D57B}"/>
                </a:ext>
              </a:extLst>
            </p:cNvPr>
            <p:cNvSpPr/>
            <p:nvPr/>
          </p:nvSpPr>
          <p:spPr>
            <a:xfrm>
              <a:off x="5063715" y="3723770"/>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57379A9C-AD38-D748-B713-1D7AAABD1597}"/>
                </a:ext>
              </a:extLst>
            </p:cNvPr>
            <p:cNvSpPr/>
            <p:nvPr/>
          </p:nvSpPr>
          <p:spPr>
            <a:xfrm>
              <a:off x="6551797" y="3735483"/>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780BE7E3-FAC3-AF4C-9371-DC8321D6ED5B}"/>
                </a:ext>
              </a:extLst>
            </p:cNvPr>
            <p:cNvSpPr/>
            <p:nvPr/>
          </p:nvSpPr>
          <p:spPr>
            <a:xfrm>
              <a:off x="5002097" y="389863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2ED944DA-69DF-DE41-BD9B-17FF10E67544}"/>
                </a:ext>
              </a:extLst>
            </p:cNvPr>
            <p:cNvSpPr/>
            <p:nvPr/>
          </p:nvSpPr>
          <p:spPr>
            <a:xfrm>
              <a:off x="5617080" y="3824690"/>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ounded Rectangle 107">
              <a:extLst>
                <a:ext uri="{FF2B5EF4-FFF2-40B4-BE49-F238E27FC236}">
                  <a16:creationId xmlns:a16="http://schemas.microsoft.com/office/drawing/2014/main" id="{992A6B87-2E99-B440-9CD2-00A83A7DC160}"/>
                </a:ext>
              </a:extLst>
            </p:cNvPr>
            <p:cNvSpPr/>
            <p:nvPr/>
          </p:nvSpPr>
          <p:spPr>
            <a:xfrm>
              <a:off x="6326532" y="3847550"/>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ounded Rectangle 108">
              <a:extLst>
                <a:ext uri="{FF2B5EF4-FFF2-40B4-BE49-F238E27FC236}">
                  <a16:creationId xmlns:a16="http://schemas.microsoft.com/office/drawing/2014/main" id="{4D8E6A3C-F70A-574F-AA6E-DC5FD91EF0FE}"/>
                </a:ext>
              </a:extLst>
            </p:cNvPr>
            <p:cNvSpPr/>
            <p:nvPr/>
          </p:nvSpPr>
          <p:spPr>
            <a:xfrm>
              <a:off x="6132443" y="401218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1" name="Straight Arrow Connector 110">
              <a:extLst>
                <a:ext uri="{FF2B5EF4-FFF2-40B4-BE49-F238E27FC236}">
                  <a16:creationId xmlns:a16="http://schemas.microsoft.com/office/drawing/2014/main" id="{3826FA39-CE1B-2749-AE2C-F55B7D1B4501}"/>
                </a:ext>
              </a:extLst>
            </p:cNvPr>
            <p:cNvCxnSpPr>
              <a:cxnSpLocks/>
              <a:stCxn id="92" idx="2"/>
            </p:cNvCxnSpPr>
            <p:nvPr/>
          </p:nvCxnSpPr>
          <p:spPr>
            <a:xfrm>
              <a:off x="2126374" y="3372752"/>
              <a:ext cx="391195" cy="321726"/>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790CFC3A-19EC-A948-9B2B-A9DFC95AF6F5}"/>
                </a:ext>
              </a:extLst>
            </p:cNvPr>
            <p:cNvCxnSpPr>
              <a:cxnSpLocks/>
              <a:stCxn id="92" idx="2"/>
            </p:cNvCxnSpPr>
            <p:nvPr/>
          </p:nvCxnSpPr>
          <p:spPr>
            <a:xfrm flipH="1">
              <a:off x="1723868" y="3372752"/>
              <a:ext cx="402506" cy="240879"/>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EB601EEF-0B6D-1142-BF1A-103724DEFED9}"/>
                </a:ext>
              </a:extLst>
            </p:cNvPr>
            <p:cNvCxnSpPr>
              <a:cxnSpLocks/>
            </p:cNvCxnSpPr>
            <p:nvPr/>
          </p:nvCxnSpPr>
          <p:spPr>
            <a:xfrm flipH="1">
              <a:off x="7604314" y="3758342"/>
              <a:ext cx="542160" cy="290431"/>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71F9260A-EABA-814D-9461-A74B3467EC96}"/>
                </a:ext>
              </a:extLst>
            </p:cNvPr>
            <p:cNvCxnSpPr>
              <a:cxnSpLocks/>
              <a:stCxn id="73" idx="0"/>
              <a:endCxn id="86" idx="3"/>
            </p:cNvCxnSpPr>
            <p:nvPr/>
          </p:nvCxnSpPr>
          <p:spPr>
            <a:xfrm flipH="1" flipV="1">
              <a:off x="1723867" y="5687982"/>
              <a:ext cx="2637195" cy="348528"/>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49DAAED0-522E-6240-A82C-6A5DE9C3CD9A}"/>
                </a:ext>
              </a:extLst>
            </p:cNvPr>
            <p:cNvCxnSpPr>
              <a:cxnSpLocks/>
              <a:stCxn id="73" idx="0"/>
            </p:cNvCxnSpPr>
            <p:nvPr/>
          </p:nvCxnSpPr>
          <p:spPr>
            <a:xfrm flipH="1" flipV="1">
              <a:off x="3069781" y="5687982"/>
              <a:ext cx="1291281" cy="348528"/>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86396EAB-BE63-A642-AC9D-D1AFE2ABEDF2}"/>
                </a:ext>
              </a:extLst>
            </p:cNvPr>
            <p:cNvCxnSpPr>
              <a:cxnSpLocks/>
              <a:stCxn id="73" idx="0"/>
              <a:endCxn id="88" idx="1"/>
            </p:cNvCxnSpPr>
            <p:nvPr/>
          </p:nvCxnSpPr>
          <p:spPr>
            <a:xfrm flipV="1">
              <a:off x="4361062" y="5664231"/>
              <a:ext cx="1803295" cy="372279"/>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32" name="Bent Arrow 131">
            <a:extLst>
              <a:ext uri="{FF2B5EF4-FFF2-40B4-BE49-F238E27FC236}">
                <a16:creationId xmlns:a16="http://schemas.microsoft.com/office/drawing/2014/main" id="{BF3BE360-8BA7-D749-A5A1-EA93801EF252}"/>
              </a:ext>
            </a:extLst>
          </p:cNvPr>
          <p:cNvSpPr/>
          <p:nvPr/>
        </p:nvSpPr>
        <p:spPr>
          <a:xfrm rot="5400000">
            <a:off x="9135032" y="3338380"/>
            <a:ext cx="461641" cy="212136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2" name="Rounded Rectangle 51">
            <a:extLst>
              <a:ext uri="{FF2B5EF4-FFF2-40B4-BE49-F238E27FC236}">
                <a16:creationId xmlns:a16="http://schemas.microsoft.com/office/drawing/2014/main" id="{DF1D0F94-61C3-794E-A37F-6DEE2ED575F3}"/>
              </a:ext>
            </a:extLst>
          </p:cNvPr>
          <p:cNvSpPr/>
          <p:nvPr/>
        </p:nvSpPr>
        <p:spPr>
          <a:xfrm>
            <a:off x="838199" y="528337"/>
            <a:ext cx="4481946" cy="861076"/>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t>Read count tables</a:t>
            </a:r>
            <a:endParaRPr lang="en-GB" sz="4400" b="1" dirty="0"/>
          </a:p>
        </p:txBody>
      </p:sp>
      <p:sp>
        <p:nvSpPr>
          <p:cNvPr id="2" name="Slide Number Placeholder 2">
            <a:extLst>
              <a:ext uri="{FF2B5EF4-FFF2-40B4-BE49-F238E27FC236}">
                <a16:creationId xmlns:a16="http://schemas.microsoft.com/office/drawing/2014/main" id="{0F5F8DC7-32B8-CCFB-D116-D4FA0BC3227B}"/>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15</a:t>
            </a:fld>
            <a:endParaRPr lang="en-GB" dirty="0"/>
          </a:p>
        </p:txBody>
      </p:sp>
      <p:sp>
        <p:nvSpPr>
          <p:cNvPr id="5" name="TextBox 4">
            <a:extLst>
              <a:ext uri="{FF2B5EF4-FFF2-40B4-BE49-F238E27FC236}">
                <a16:creationId xmlns:a16="http://schemas.microsoft.com/office/drawing/2014/main" id="{C3388EB9-DFD4-D14A-0A1C-A3A5F5872BC5}"/>
              </a:ext>
            </a:extLst>
          </p:cNvPr>
          <p:cNvSpPr txBox="1"/>
          <p:nvPr/>
        </p:nvSpPr>
        <p:spPr>
          <a:xfrm>
            <a:off x="9881866" y="1618426"/>
            <a:ext cx="1362040" cy="1938992"/>
          </a:xfrm>
          <a:prstGeom prst="rect">
            <a:avLst/>
          </a:prstGeom>
          <a:noFill/>
          <a:ln w="19050">
            <a:solidFill>
              <a:schemeClr val="tx1"/>
            </a:solidFill>
          </a:ln>
        </p:spPr>
        <p:txBody>
          <a:bodyPr wrap="none" rtlCol="0">
            <a:spAutoFit/>
          </a:bodyPr>
          <a:lstStyle/>
          <a:p>
            <a:pPr algn="ctr"/>
            <a:r>
              <a:rPr lang="en-GB" sz="2400" b="1" u="sng" dirty="0"/>
              <a:t>Tools:</a:t>
            </a:r>
          </a:p>
          <a:p>
            <a:pPr algn="ctr"/>
            <a:r>
              <a:rPr lang="en-GB" sz="2400" dirty="0"/>
              <a:t>STAR</a:t>
            </a:r>
          </a:p>
          <a:p>
            <a:pPr algn="ctr"/>
            <a:r>
              <a:rPr lang="en-GB" sz="2400" dirty="0"/>
              <a:t>HISAT2</a:t>
            </a:r>
          </a:p>
          <a:p>
            <a:pPr algn="ctr"/>
            <a:r>
              <a:rPr lang="en-GB" sz="2400" dirty="0" err="1"/>
              <a:t>bedtools</a:t>
            </a:r>
            <a:endParaRPr lang="en-GB" sz="2400" dirty="0"/>
          </a:p>
          <a:p>
            <a:pPr algn="ctr"/>
            <a:r>
              <a:rPr lang="en-GB" sz="2400" dirty="0" err="1"/>
              <a:t>Rsubread</a:t>
            </a:r>
            <a:endParaRPr lang="en-GB" sz="2400" dirty="0"/>
          </a:p>
        </p:txBody>
      </p:sp>
    </p:spTree>
    <p:extLst>
      <p:ext uri="{BB962C8B-B14F-4D97-AF65-F5344CB8AC3E}">
        <p14:creationId xmlns:p14="http://schemas.microsoft.com/office/powerpoint/2010/main" val="4253375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E86B9D7-53AD-EB4B-8459-A225C9D1CF29}"/>
              </a:ext>
            </a:extLst>
          </p:cNvPr>
          <p:cNvSpPr>
            <a:spLocks noGrp="1"/>
          </p:cNvSpPr>
          <p:nvPr>
            <p:ph idx="1"/>
          </p:nvPr>
        </p:nvSpPr>
        <p:spPr>
          <a:xfrm>
            <a:off x="838200" y="1766633"/>
            <a:ext cx="10515600" cy="4504038"/>
          </a:xfrm>
        </p:spPr>
        <p:txBody>
          <a:bodyPr>
            <a:normAutofit/>
          </a:bodyPr>
          <a:lstStyle/>
          <a:p>
            <a:r>
              <a:rPr lang="en-GB" sz="2400" dirty="0"/>
              <a:t>General Feature Format (GFF3). Tab separated file</a:t>
            </a:r>
          </a:p>
          <a:p>
            <a:pPr lvl="1"/>
            <a:r>
              <a:rPr lang="en-GB" sz="2200" dirty="0"/>
              <a:t>Contains genomic features: promoter, enhancer, exon, gene, etc. </a:t>
            </a:r>
          </a:p>
          <a:p>
            <a:pPr marL="457200" lvl="1" indent="0">
              <a:buNone/>
            </a:pPr>
            <a:endParaRPr lang="en-GB" dirty="0"/>
          </a:p>
          <a:p>
            <a:pPr lvl="1"/>
            <a:endParaRPr lang="en-GB" dirty="0"/>
          </a:p>
          <a:p>
            <a:pPr lvl="1"/>
            <a:endParaRPr lang="en-GB" dirty="0"/>
          </a:p>
          <a:p>
            <a:pPr marL="457200" lvl="1" indent="0">
              <a:buNone/>
            </a:pPr>
            <a:endParaRPr lang="en-GB" dirty="0"/>
          </a:p>
          <a:p>
            <a:pPr lvl="1"/>
            <a:r>
              <a:rPr lang="en-GB" sz="2200" dirty="0"/>
              <a:t>Column 9 contains attributes: gene id, gene name, transcript id, etc.</a:t>
            </a:r>
          </a:p>
          <a:p>
            <a:pPr marL="457200" lvl="1" indent="0">
              <a:buNone/>
            </a:pPr>
            <a:endParaRPr lang="en-GB" dirty="0"/>
          </a:p>
          <a:p>
            <a:pPr marL="457200" lvl="1" indent="0">
              <a:buNone/>
            </a:pPr>
            <a:endParaRPr lang="en-GB" dirty="0"/>
          </a:p>
          <a:p>
            <a:r>
              <a:rPr lang="en-GB" sz="2400" dirty="0"/>
              <a:t>Gene Transfer Format (GTF). Pretty much the same</a:t>
            </a:r>
          </a:p>
          <a:p>
            <a:pPr lvl="1"/>
            <a:endParaRPr lang="en-GB" dirty="0"/>
          </a:p>
        </p:txBody>
      </p:sp>
      <p:sp>
        <p:nvSpPr>
          <p:cNvPr id="10" name="Rounded Rectangle 9">
            <a:extLst>
              <a:ext uri="{FF2B5EF4-FFF2-40B4-BE49-F238E27FC236}">
                <a16:creationId xmlns:a16="http://schemas.microsoft.com/office/drawing/2014/main" id="{87A8CE63-2500-5E40-8772-AA261346C1D2}"/>
              </a:ext>
            </a:extLst>
          </p:cNvPr>
          <p:cNvSpPr/>
          <p:nvPr/>
        </p:nvSpPr>
        <p:spPr>
          <a:xfrm>
            <a:off x="838200" y="528337"/>
            <a:ext cx="4363192"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GFF/GTF formats</a:t>
            </a:r>
            <a:endParaRPr lang="en-GB" sz="4400" dirty="0"/>
          </a:p>
        </p:txBody>
      </p:sp>
      <p:sp>
        <p:nvSpPr>
          <p:cNvPr id="20" name="Rectangle 19">
            <a:extLst>
              <a:ext uri="{FF2B5EF4-FFF2-40B4-BE49-F238E27FC236}">
                <a16:creationId xmlns:a16="http://schemas.microsoft.com/office/drawing/2014/main" id="{49970AC2-86E5-E840-B49E-4B3C9DB99B12}"/>
              </a:ext>
            </a:extLst>
          </p:cNvPr>
          <p:cNvSpPr/>
          <p:nvPr/>
        </p:nvSpPr>
        <p:spPr>
          <a:xfrm>
            <a:off x="1298312" y="5889117"/>
            <a:ext cx="10053785" cy="523220"/>
          </a:xfrm>
          <a:prstGeom prst="rect">
            <a:avLst/>
          </a:prstGeom>
        </p:spPr>
        <p:txBody>
          <a:bodyPr wrap="square">
            <a:spAutoFit/>
          </a:bodyPr>
          <a:lstStyle/>
          <a:p>
            <a:r>
              <a:rPr lang="en-GB" sz="1400" dirty="0" err="1">
                <a:latin typeface="Andale Mono" panose="020B0509000000000004" pitchFamily="49" charset="0"/>
              </a:rPr>
              <a:t>gene_id</a:t>
            </a:r>
            <a:r>
              <a:rPr lang="en-GB" sz="1400" dirty="0">
                <a:latin typeface="Andale Mono" panose="020B0509000000000004" pitchFamily="49" charset="0"/>
              </a:rPr>
              <a:t> "ENSMUSG00000102693.2"; </a:t>
            </a:r>
            <a:r>
              <a:rPr lang="en-GB" sz="1400" dirty="0" err="1">
                <a:latin typeface="Andale Mono" panose="020B0509000000000004" pitchFamily="49" charset="0"/>
              </a:rPr>
              <a:t>gene_type</a:t>
            </a:r>
            <a:r>
              <a:rPr lang="en-GB" sz="1400" dirty="0">
                <a:latin typeface="Andale Mono" panose="020B0509000000000004" pitchFamily="49" charset="0"/>
              </a:rPr>
              <a:t> "TEC"; </a:t>
            </a:r>
            <a:r>
              <a:rPr lang="en-GB" sz="1400" dirty="0" err="1">
                <a:latin typeface="Andale Mono" panose="020B0509000000000004" pitchFamily="49" charset="0"/>
              </a:rPr>
              <a:t>gene_name</a:t>
            </a:r>
            <a:r>
              <a:rPr lang="en-GB" sz="1400" dirty="0">
                <a:latin typeface="Andale Mono" panose="020B0509000000000004" pitchFamily="49" charset="0"/>
              </a:rPr>
              <a:t> "4933401J01Rik"; </a:t>
            </a:r>
          </a:p>
          <a:p>
            <a:r>
              <a:rPr lang="en-GB" sz="1400" dirty="0">
                <a:latin typeface="Andale Mono" panose="020B0509000000000004" pitchFamily="49" charset="0"/>
              </a:rPr>
              <a:t>level 2; </a:t>
            </a:r>
            <a:r>
              <a:rPr lang="en-GB" sz="1400" dirty="0" err="1">
                <a:latin typeface="Andale Mono" panose="020B0509000000000004" pitchFamily="49" charset="0"/>
              </a:rPr>
              <a:t>mgi_id</a:t>
            </a:r>
            <a:r>
              <a:rPr lang="en-GB" sz="1400" dirty="0">
                <a:latin typeface="Andale Mono" panose="020B0509000000000004" pitchFamily="49" charset="0"/>
              </a:rPr>
              <a:t> "MGI:1918292"; </a:t>
            </a:r>
            <a:r>
              <a:rPr lang="en-GB" sz="1400" dirty="0" err="1">
                <a:latin typeface="Andale Mono" panose="020B0509000000000004" pitchFamily="49" charset="0"/>
              </a:rPr>
              <a:t>havana_gene</a:t>
            </a:r>
            <a:r>
              <a:rPr lang="en-GB" sz="1400" dirty="0">
                <a:latin typeface="Andale Mono" panose="020B0509000000000004" pitchFamily="49" charset="0"/>
              </a:rPr>
              <a:t> "OTTMUSG00000049935.1"</a:t>
            </a:r>
            <a:endParaRPr lang="en-GB" sz="1400" dirty="0">
              <a:effectLst/>
              <a:latin typeface="Andale Mono" panose="020B0509000000000004" pitchFamily="49" charset="0"/>
            </a:endParaRPr>
          </a:p>
        </p:txBody>
      </p:sp>
      <p:pic>
        <p:nvPicPr>
          <p:cNvPr id="21" name="Picture 20">
            <a:extLst>
              <a:ext uri="{FF2B5EF4-FFF2-40B4-BE49-F238E27FC236}">
                <a16:creationId xmlns:a16="http://schemas.microsoft.com/office/drawing/2014/main" id="{9665E269-250E-2647-97D2-14D9D14BD83F}"/>
              </a:ext>
            </a:extLst>
          </p:cNvPr>
          <p:cNvPicPr>
            <a:picLocks noChangeAspect="1"/>
          </p:cNvPicPr>
          <p:nvPr/>
        </p:nvPicPr>
        <p:blipFill rotWithShape="1">
          <a:blip r:embed="rId3"/>
          <a:srcRect t="52909" r="10000"/>
          <a:stretch/>
        </p:blipFill>
        <p:spPr>
          <a:xfrm>
            <a:off x="740887" y="3020014"/>
            <a:ext cx="10515600" cy="669822"/>
          </a:xfrm>
          <a:prstGeom prst="rect">
            <a:avLst/>
          </a:prstGeom>
        </p:spPr>
      </p:pic>
      <p:sp>
        <p:nvSpPr>
          <p:cNvPr id="22" name="TextBox 21">
            <a:extLst>
              <a:ext uri="{FF2B5EF4-FFF2-40B4-BE49-F238E27FC236}">
                <a16:creationId xmlns:a16="http://schemas.microsoft.com/office/drawing/2014/main" id="{F5642F36-B3ED-D940-B950-562EF1A0C3D9}"/>
              </a:ext>
            </a:extLst>
          </p:cNvPr>
          <p:cNvSpPr txBox="1"/>
          <p:nvPr/>
        </p:nvSpPr>
        <p:spPr>
          <a:xfrm>
            <a:off x="790759" y="2664115"/>
            <a:ext cx="694421" cy="369332"/>
          </a:xfrm>
          <a:prstGeom prst="rect">
            <a:avLst/>
          </a:prstGeom>
          <a:noFill/>
        </p:spPr>
        <p:txBody>
          <a:bodyPr wrap="none" rtlCol="0">
            <a:spAutoFit/>
          </a:bodyPr>
          <a:lstStyle/>
          <a:p>
            <a:r>
              <a:rPr lang="en-GB" b="1" dirty="0" err="1"/>
              <a:t>seqid</a:t>
            </a:r>
            <a:endParaRPr lang="en-GB" b="1" dirty="0"/>
          </a:p>
        </p:txBody>
      </p:sp>
      <p:sp>
        <p:nvSpPr>
          <p:cNvPr id="23" name="TextBox 22">
            <a:extLst>
              <a:ext uri="{FF2B5EF4-FFF2-40B4-BE49-F238E27FC236}">
                <a16:creationId xmlns:a16="http://schemas.microsoft.com/office/drawing/2014/main" id="{40206462-D029-6C40-9F5E-5CFA176B4B53}"/>
              </a:ext>
            </a:extLst>
          </p:cNvPr>
          <p:cNvSpPr txBox="1"/>
          <p:nvPr/>
        </p:nvSpPr>
        <p:spPr>
          <a:xfrm>
            <a:off x="1813312" y="3645774"/>
            <a:ext cx="812979" cy="369332"/>
          </a:xfrm>
          <a:prstGeom prst="rect">
            <a:avLst/>
          </a:prstGeom>
          <a:noFill/>
        </p:spPr>
        <p:txBody>
          <a:bodyPr wrap="none" rtlCol="0">
            <a:spAutoFit/>
          </a:bodyPr>
          <a:lstStyle/>
          <a:p>
            <a:r>
              <a:rPr lang="en-GB" b="1" dirty="0"/>
              <a:t>source</a:t>
            </a:r>
          </a:p>
        </p:txBody>
      </p:sp>
      <p:sp>
        <p:nvSpPr>
          <p:cNvPr id="24" name="TextBox 23">
            <a:extLst>
              <a:ext uri="{FF2B5EF4-FFF2-40B4-BE49-F238E27FC236}">
                <a16:creationId xmlns:a16="http://schemas.microsoft.com/office/drawing/2014/main" id="{E32FD60C-6128-6B41-AFA7-EFF49D04A6CC}"/>
              </a:ext>
            </a:extLst>
          </p:cNvPr>
          <p:cNvSpPr txBox="1"/>
          <p:nvPr/>
        </p:nvSpPr>
        <p:spPr>
          <a:xfrm>
            <a:off x="3533255" y="2664115"/>
            <a:ext cx="879664" cy="369332"/>
          </a:xfrm>
          <a:prstGeom prst="rect">
            <a:avLst/>
          </a:prstGeom>
          <a:noFill/>
        </p:spPr>
        <p:txBody>
          <a:bodyPr wrap="none" rtlCol="0">
            <a:spAutoFit/>
          </a:bodyPr>
          <a:lstStyle/>
          <a:p>
            <a:r>
              <a:rPr lang="en-GB" b="1" dirty="0"/>
              <a:t>feature</a:t>
            </a:r>
          </a:p>
        </p:txBody>
      </p:sp>
      <p:sp>
        <p:nvSpPr>
          <p:cNvPr id="25" name="TextBox 24">
            <a:extLst>
              <a:ext uri="{FF2B5EF4-FFF2-40B4-BE49-F238E27FC236}">
                <a16:creationId xmlns:a16="http://schemas.microsoft.com/office/drawing/2014/main" id="{DA3B3A9E-E637-3E4A-A0B0-67A9E5AAA22C}"/>
              </a:ext>
            </a:extLst>
          </p:cNvPr>
          <p:cNvSpPr txBox="1"/>
          <p:nvPr/>
        </p:nvSpPr>
        <p:spPr>
          <a:xfrm>
            <a:off x="5490704" y="3645774"/>
            <a:ext cx="627095" cy="369332"/>
          </a:xfrm>
          <a:prstGeom prst="rect">
            <a:avLst/>
          </a:prstGeom>
          <a:noFill/>
        </p:spPr>
        <p:txBody>
          <a:bodyPr wrap="none" rtlCol="0">
            <a:spAutoFit/>
          </a:bodyPr>
          <a:lstStyle/>
          <a:p>
            <a:r>
              <a:rPr lang="en-GB" b="1" dirty="0"/>
              <a:t>start</a:t>
            </a:r>
          </a:p>
        </p:txBody>
      </p:sp>
      <p:sp>
        <p:nvSpPr>
          <p:cNvPr id="26" name="TextBox 25">
            <a:extLst>
              <a:ext uri="{FF2B5EF4-FFF2-40B4-BE49-F238E27FC236}">
                <a16:creationId xmlns:a16="http://schemas.microsoft.com/office/drawing/2014/main" id="{934679A4-9AAC-8243-A51A-856C56930D0A}"/>
              </a:ext>
            </a:extLst>
          </p:cNvPr>
          <p:cNvSpPr txBox="1"/>
          <p:nvPr/>
        </p:nvSpPr>
        <p:spPr>
          <a:xfrm>
            <a:off x="7317525" y="2664115"/>
            <a:ext cx="546945" cy="369332"/>
          </a:xfrm>
          <a:prstGeom prst="rect">
            <a:avLst/>
          </a:prstGeom>
          <a:noFill/>
        </p:spPr>
        <p:txBody>
          <a:bodyPr wrap="none" rtlCol="0">
            <a:spAutoFit/>
          </a:bodyPr>
          <a:lstStyle/>
          <a:p>
            <a:r>
              <a:rPr lang="en-GB" b="1" dirty="0"/>
              <a:t>end</a:t>
            </a:r>
          </a:p>
        </p:txBody>
      </p:sp>
      <p:sp>
        <p:nvSpPr>
          <p:cNvPr id="27" name="TextBox 26">
            <a:extLst>
              <a:ext uri="{FF2B5EF4-FFF2-40B4-BE49-F238E27FC236}">
                <a16:creationId xmlns:a16="http://schemas.microsoft.com/office/drawing/2014/main" id="{676BBE9A-802C-8043-AD99-DC94DB2DE879}"/>
              </a:ext>
            </a:extLst>
          </p:cNvPr>
          <p:cNvSpPr txBox="1"/>
          <p:nvPr/>
        </p:nvSpPr>
        <p:spPr>
          <a:xfrm>
            <a:off x="8824014" y="3645774"/>
            <a:ext cx="689099" cy="369332"/>
          </a:xfrm>
          <a:prstGeom prst="rect">
            <a:avLst/>
          </a:prstGeom>
          <a:noFill/>
        </p:spPr>
        <p:txBody>
          <a:bodyPr wrap="none" rtlCol="0">
            <a:spAutoFit/>
          </a:bodyPr>
          <a:lstStyle/>
          <a:p>
            <a:r>
              <a:rPr lang="en-GB" b="1" dirty="0"/>
              <a:t>score</a:t>
            </a:r>
          </a:p>
        </p:txBody>
      </p:sp>
      <p:sp>
        <p:nvSpPr>
          <p:cNvPr id="28" name="TextBox 27">
            <a:extLst>
              <a:ext uri="{FF2B5EF4-FFF2-40B4-BE49-F238E27FC236}">
                <a16:creationId xmlns:a16="http://schemas.microsoft.com/office/drawing/2014/main" id="{C22CE141-ED0F-5146-B933-168DD52CAC17}"/>
              </a:ext>
            </a:extLst>
          </p:cNvPr>
          <p:cNvSpPr txBox="1"/>
          <p:nvPr/>
        </p:nvSpPr>
        <p:spPr>
          <a:xfrm>
            <a:off x="9508029" y="2664115"/>
            <a:ext cx="790986" cy="369332"/>
          </a:xfrm>
          <a:prstGeom prst="rect">
            <a:avLst/>
          </a:prstGeom>
          <a:noFill/>
        </p:spPr>
        <p:txBody>
          <a:bodyPr wrap="none" rtlCol="0">
            <a:spAutoFit/>
          </a:bodyPr>
          <a:lstStyle/>
          <a:p>
            <a:r>
              <a:rPr lang="en-GB" b="1" dirty="0"/>
              <a:t>strand</a:t>
            </a:r>
          </a:p>
        </p:txBody>
      </p:sp>
      <p:sp>
        <p:nvSpPr>
          <p:cNvPr id="29" name="TextBox 28">
            <a:extLst>
              <a:ext uri="{FF2B5EF4-FFF2-40B4-BE49-F238E27FC236}">
                <a16:creationId xmlns:a16="http://schemas.microsoft.com/office/drawing/2014/main" id="{80979460-477F-424F-95F3-A49433181638}"/>
              </a:ext>
            </a:extLst>
          </p:cNvPr>
          <p:cNvSpPr txBox="1"/>
          <p:nvPr/>
        </p:nvSpPr>
        <p:spPr>
          <a:xfrm>
            <a:off x="10469087" y="3645774"/>
            <a:ext cx="751872" cy="369332"/>
          </a:xfrm>
          <a:prstGeom prst="rect">
            <a:avLst/>
          </a:prstGeom>
          <a:noFill/>
        </p:spPr>
        <p:txBody>
          <a:bodyPr wrap="none" rtlCol="0">
            <a:spAutoFit/>
          </a:bodyPr>
          <a:lstStyle/>
          <a:p>
            <a:r>
              <a:rPr lang="en-GB" b="1" dirty="0"/>
              <a:t>frame</a:t>
            </a:r>
          </a:p>
        </p:txBody>
      </p:sp>
      <p:sp>
        <p:nvSpPr>
          <p:cNvPr id="30" name="TextBox 29">
            <a:extLst>
              <a:ext uri="{FF2B5EF4-FFF2-40B4-BE49-F238E27FC236}">
                <a16:creationId xmlns:a16="http://schemas.microsoft.com/office/drawing/2014/main" id="{0E941578-D84D-7644-B5A3-E41E44E15824}"/>
              </a:ext>
            </a:extLst>
          </p:cNvPr>
          <p:cNvSpPr txBox="1"/>
          <p:nvPr/>
        </p:nvSpPr>
        <p:spPr>
          <a:xfrm>
            <a:off x="1298312" y="4610921"/>
            <a:ext cx="9958175" cy="738664"/>
          </a:xfrm>
          <a:prstGeom prst="rect">
            <a:avLst/>
          </a:prstGeom>
          <a:noFill/>
        </p:spPr>
        <p:txBody>
          <a:bodyPr wrap="none" rtlCol="0">
            <a:spAutoFit/>
          </a:bodyPr>
          <a:lstStyle/>
          <a:p>
            <a:r>
              <a:rPr lang="en-GB" sz="1400" dirty="0">
                <a:latin typeface="Andale Mono" panose="020B0509000000000004" pitchFamily="49" charset="0"/>
              </a:rPr>
              <a:t>ID=ENSMUSG00000102693.2;gene_id=ENSMUSG00000102693.2;gene_type=</a:t>
            </a:r>
            <a:r>
              <a:rPr lang="en-GB" sz="1400" dirty="0" err="1">
                <a:latin typeface="Andale Mono" panose="020B0509000000000004" pitchFamily="49" charset="0"/>
              </a:rPr>
              <a:t>TEC;gene_name</a:t>
            </a:r>
            <a:r>
              <a:rPr lang="en-GB" sz="1400" dirty="0">
                <a:latin typeface="Andale Mono" panose="020B0509000000000004" pitchFamily="49" charset="0"/>
              </a:rPr>
              <a:t>=4933401J01Rik;</a:t>
            </a:r>
          </a:p>
          <a:p>
            <a:r>
              <a:rPr lang="en-GB" sz="1400" dirty="0">
                <a:latin typeface="Andale Mono" panose="020B0509000000000004" pitchFamily="49" charset="0"/>
              </a:rPr>
              <a:t>level=2;mgi_id=MGI:1918292;havana_gene=OTTMUSG00000049935.1</a:t>
            </a:r>
          </a:p>
          <a:p>
            <a:endParaRPr lang="en-GB" sz="1400" dirty="0">
              <a:latin typeface="Andale Mono" panose="020B0509000000000004" pitchFamily="49" charset="0"/>
            </a:endParaRPr>
          </a:p>
        </p:txBody>
      </p:sp>
      <p:sp>
        <p:nvSpPr>
          <p:cNvPr id="2" name="Slide Number Placeholder 2">
            <a:extLst>
              <a:ext uri="{FF2B5EF4-FFF2-40B4-BE49-F238E27FC236}">
                <a16:creationId xmlns:a16="http://schemas.microsoft.com/office/drawing/2014/main" id="{55AE29B1-1DEC-448B-452C-49F5D12B2365}"/>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16</a:t>
            </a:fld>
            <a:endParaRPr lang="en-GB" dirty="0"/>
          </a:p>
        </p:txBody>
      </p:sp>
    </p:spTree>
    <p:extLst>
      <p:ext uri="{BB962C8B-B14F-4D97-AF65-F5344CB8AC3E}">
        <p14:creationId xmlns:p14="http://schemas.microsoft.com/office/powerpoint/2010/main" val="300260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4E82FC-77EA-7F44-8847-73E5944C147C}"/>
              </a:ext>
            </a:extLst>
          </p:cNvPr>
          <p:cNvSpPr>
            <a:spLocks noGrp="1"/>
          </p:cNvSpPr>
          <p:nvPr>
            <p:ph idx="1"/>
          </p:nvPr>
        </p:nvSpPr>
        <p:spPr>
          <a:xfrm>
            <a:off x="592393" y="1549196"/>
            <a:ext cx="5911850" cy="4260500"/>
          </a:xfrm>
        </p:spPr>
        <p:txBody>
          <a:bodyPr>
            <a:noAutofit/>
          </a:bodyPr>
          <a:lstStyle/>
          <a:p>
            <a:pPr marL="0" indent="0">
              <a:buNone/>
            </a:pPr>
            <a:r>
              <a:rPr lang="en-GB" sz="2200" dirty="0"/>
              <a:t>Alignment and quantification in one step</a:t>
            </a:r>
          </a:p>
          <a:p>
            <a:pPr marL="0" indent="0">
              <a:buNone/>
            </a:pPr>
            <a:r>
              <a:rPr lang="en-GB" sz="2200" dirty="0">
                <a:sym typeface="Wingdings" pitchFamily="2" charset="2"/>
              </a:rPr>
              <a:t>4 x faster than the </a:t>
            </a:r>
            <a:r>
              <a:rPr lang="en-GB" sz="2200" b="1" dirty="0">
                <a:sym typeface="Wingdings" pitchFamily="2" charset="2"/>
              </a:rPr>
              <a:t>fastest</a:t>
            </a:r>
            <a:r>
              <a:rPr lang="en-GB" sz="2200" dirty="0">
                <a:sym typeface="Wingdings" pitchFamily="2" charset="2"/>
              </a:rPr>
              <a:t> regular alignment tools</a:t>
            </a:r>
          </a:p>
          <a:p>
            <a:pPr marL="0" indent="0">
              <a:buNone/>
            </a:pPr>
            <a:r>
              <a:rPr lang="en-GB" sz="2200" dirty="0">
                <a:sym typeface="Wingdings" pitchFamily="2" charset="2"/>
              </a:rPr>
              <a:t>Memory usage ~ 10 x lower</a:t>
            </a:r>
          </a:p>
          <a:p>
            <a:pPr marL="0" indent="0">
              <a:buNone/>
            </a:pPr>
            <a:endParaRPr lang="en-GB" sz="2200" dirty="0">
              <a:sym typeface="Wingdings" pitchFamily="2" charset="2"/>
            </a:endParaRPr>
          </a:p>
          <a:p>
            <a:pPr marL="0" indent="0">
              <a:buNone/>
            </a:pPr>
            <a:r>
              <a:rPr lang="en-GB" sz="2200" dirty="0">
                <a:sym typeface="Wingdings" pitchFamily="2" charset="2"/>
              </a:rPr>
              <a:t>Easy to use! Download their data and calculate your count matrices</a:t>
            </a:r>
          </a:p>
          <a:p>
            <a:pPr marL="0" indent="0">
              <a:buNone/>
            </a:pPr>
            <a:endParaRPr lang="en-GB" sz="2200" dirty="0">
              <a:sym typeface="Wingdings" pitchFamily="2" charset="2"/>
            </a:endParaRPr>
          </a:p>
          <a:p>
            <a:pPr marL="0" indent="0">
              <a:buNone/>
            </a:pPr>
            <a:r>
              <a:rPr lang="en-GB" sz="2200" dirty="0">
                <a:sym typeface="Wingdings" pitchFamily="2" charset="2"/>
              </a:rPr>
              <a:t>Precomputed indexes for several species:</a:t>
            </a:r>
          </a:p>
          <a:p>
            <a:pPr lvl="1"/>
            <a:r>
              <a:rPr lang="en-GB" sz="2200" dirty="0">
                <a:sym typeface="Wingdings" pitchFamily="2" charset="2"/>
              </a:rPr>
              <a:t>Human</a:t>
            </a:r>
          </a:p>
          <a:p>
            <a:pPr lvl="1"/>
            <a:r>
              <a:rPr lang="en-GB" sz="2200" dirty="0">
                <a:sym typeface="Wingdings" pitchFamily="2" charset="2"/>
              </a:rPr>
              <a:t>Mouse</a:t>
            </a:r>
          </a:p>
        </p:txBody>
      </p:sp>
      <p:pic>
        <p:nvPicPr>
          <p:cNvPr id="6" name="Picture 5">
            <a:extLst>
              <a:ext uri="{FF2B5EF4-FFF2-40B4-BE49-F238E27FC236}">
                <a16:creationId xmlns:a16="http://schemas.microsoft.com/office/drawing/2014/main" id="{5DD47927-8D21-D345-BAC1-6503B3A71857}"/>
              </a:ext>
            </a:extLst>
          </p:cNvPr>
          <p:cNvPicPr>
            <a:picLocks noChangeAspect="1"/>
          </p:cNvPicPr>
          <p:nvPr/>
        </p:nvPicPr>
        <p:blipFill>
          <a:blip r:embed="rId3"/>
          <a:stretch>
            <a:fillRect/>
          </a:stretch>
        </p:blipFill>
        <p:spPr>
          <a:xfrm>
            <a:off x="6750050" y="1439336"/>
            <a:ext cx="4464610" cy="5099576"/>
          </a:xfrm>
          <a:prstGeom prst="rect">
            <a:avLst/>
          </a:prstGeom>
        </p:spPr>
      </p:pic>
      <p:sp>
        <p:nvSpPr>
          <p:cNvPr id="7" name="Rounded Rectangle 6">
            <a:extLst>
              <a:ext uri="{FF2B5EF4-FFF2-40B4-BE49-F238E27FC236}">
                <a16:creationId xmlns:a16="http://schemas.microsoft.com/office/drawing/2014/main" id="{3A183F7E-4B26-8844-BB00-8FE8B264FC48}"/>
              </a:ext>
            </a:extLst>
          </p:cNvPr>
          <p:cNvSpPr/>
          <p:nvPr/>
        </p:nvSpPr>
        <p:spPr>
          <a:xfrm>
            <a:off x="1842967" y="303993"/>
            <a:ext cx="8506065" cy="73633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4400" b="1" dirty="0"/>
          </a:p>
          <a:p>
            <a:r>
              <a:rPr lang="en-GB" sz="4400" b="1" dirty="0"/>
              <a:t> Pseudoalignment &amp; Quantification</a:t>
            </a:r>
            <a:br>
              <a:rPr lang="en-GB" sz="4400" b="1" dirty="0"/>
            </a:br>
            <a:endParaRPr lang="en-GB" sz="4400" b="1" dirty="0"/>
          </a:p>
        </p:txBody>
      </p:sp>
      <p:sp>
        <p:nvSpPr>
          <p:cNvPr id="2" name="TextBox 1">
            <a:extLst>
              <a:ext uri="{FF2B5EF4-FFF2-40B4-BE49-F238E27FC236}">
                <a16:creationId xmlns:a16="http://schemas.microsoft.com/office/drawing/2014/main" id="{92D7CEE4-2646-6A8E-8DF0-7B0E63540FD1}"/>
              </a:ext>
            </a:extLst>
          </p:cNvPr>
          <p:cNvSpPr txBox="1"/>
          <p:nvPr/>
        </p:nvSpPr>
        <p:spPr>
          <a:xfrm>
            <a:off x="5225770" y="5353678"/>
            <a:ext cx="1112805" cy="1200329"/>
          </a:xfrm>
          <a:prstGeom prst="rect">
            <a:avLst/>
          </a:prstGeom>
          <a:noFill/>
          <a:ln w="19050">
            <a:solidFill>
              <a:schemeClr val="tx1"/>
            </a:solidFill>
          </a:ln>
        </p:spPr>
        <p:txBody>
          <a:bodyPr wrap="none" rtlCol="0">
            <a:spAutoFit/>
          </a:bodyPr>
          <a:lstStyle/>
          <a:p>
            <a:pPr algn="ctr"/>
            <a:r>
              <a:rPr lang="en-GB" sz="2400" b="1" u="sng" dirty="0"/>
              <a:t>Tools:</a:t>
            </a:r>
          </a:p>
          <a:p>
            <a:pPr algn="ctr"/>
            <a:r>
              <a:rPr lang="en-GB" sz="2400" dirty="0"/>
              <a:t>Salmon</a:t>
            </a:r>
          </a:p>
          <a:p>
            <a:pPr algn="ctr"/>
            <a:r>
              <a:rPr lang="en-GB" sz="2400" dirty="0" err="1"/>
              <a:t>Kallisto</a:t>
            </a:r>
            <a:endParaRPr lang="en-GB" sz="2400" dirty="0"/>
          </a:p>
        </p:txBody>
      </p:sp>
      <p:sp>
        <p:nvSpPr>
          <p:cNvPr id="5" name="Slide Number Placeholder 2">
            <a:extLst>
              <a:ext uri="{FF2B5EF4-FFF2-40B4-BE49-F238E27FC236}">
                <a16:creationId xmlns:a16="http://schemas.microsoft.com/office/drawing/2014/main" id="{DC3E9AF7-F3FA-5EF0-94EB-A1BC9B90089B}"/>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17</a:t>
            </a:fld>
            <a:endParaRPr lang="en-GB" dirty="0"/>
          </a:p>
        </p:txBody>
      </p:sp>
      <p:sp>
        <p:nvSpPr>
          <p:cNvPr id="8" name="TextBox 7">
            <a:extLst>
              <a:ext uri="{FF2B5EF4-FFF2-40B4-BE49-F238E27FC236}">
                <a16:creationId xmlns:a16="http://schemas.microsoft.com/office/drawing/2014/main" id="{46AF00A0-D685-2566-E1EE-DC07CDFEF3E5}"/>
              </a:ext>
            </a:extLst>
          </p:cNvPr>
          <p:cNvSpPr txBox="1"/>
          <p:nvPr/>
        </p:nvSpPr>
        <p:spPr>
          <a:xfrm>
            <a:off x="592393" y="5992574"/>
            <a:ext cx="4476552" cy="646331"/>
          </a:xfrm>
          <a:prstGeom prst="rect">
            <a:avLst/>
          </a:prstGeom>
          <a:noFill/>
        </p:spPr>
        <p:txBody>
          <a:bodyPr wrap="square">
            <a:spAutoFit/>
          </a:bodyPr>
          <a:lstStyle/>
          <a:p>
            <a:r>
              <a:rPr lang="en-GB" sz="1200" dirty="0"/>
              <a:t>Bray, Nicolas L., et al. "Near-optimal probabilistic RNA-</a:t>
            </a:r>
            <a:r>
              <a:rPr lang="en-GB" sz="1200" dirty="0" err="1"/>
              <a:t>seq</a:t>
            </a:r>
            <a:r>
              <a:rPr lang="en-GB" sz="1200" dirty="0"/>
              <a:t> quantification." </a:t>
            </a:r>
            <a:r>
              <a:rPr lang="en-GB" sz="1200" i="1" dirty="0"/>
              <a:t>Nature biotechnology</a:t>
            </a:r>
            <a:r>
              <a:rPr lang="en-GB" sz="1200" dirty="0"/>
              <a:t> 34.5 (2016): 525-527.</a:t>
            </a:r>
          </a:p>
          <a:p>
            <a:endParaRPr lang="en-GB" sz="1200" dirty="0"/>
          </a:p>
        </p:txBody>
      </p:sp>
    </p:spTree>
    <p:extLst>
      <p:ext uri="{BB962C8B-B14F-4D97-AF65-F5344CB8AC3E}">
        <p14:creationId xmlns:p14="http://schemas.microsoft.com/office/powerpoint/2010/main" val="4173595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F54DCE45-55C9-F944-9808-29EFCA20C5C4}"/>
              </a:ext>
            </a:extLst>
          </p:cNvPr>
          <p:cNvGrpSpPr/>
          <p:nvPr/>
        </p:nvGrpSpPr>
        <p:grpSpPr>
          <a:xfrm>
            <a:off x="2173461" y="2550888"/>
            <a:ext cx="814043" cy="493661"/>
            <a:chOff x="1888176" y="2046153"/>
            <a:chExt cx="814043" cy="493661"/>
          </a:xfrm>
        </p:grpSpPr>
        <p:sp>
          <p:nvSpPr>
            <p:cNvPr id="29" name="Rounded Rectangle 28">
              <a:extLst>
                <a:ext uri="{FF2B5EF4-FFF2-40B4-BE49-F238E27FC236}">
                  <a16:creationId xmlns:a16="http://schemas.microsoft.com/office/drawing/2014/main" id="{7C2B17D2-C1F9-8444-8DC5-B59E26D2DF4D}"/>
                </a:ext>
              </a:extLst>
            </p:cNvPr>
            <p:cNvSpPr/>
            <p:nvPr/>
          </p:nvSpPr>
          <p:spPr>
            <a:xfrm>
              <a:off x="2309344" y="2441177"/>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ounded Rectangle 29">
              <a:extLst>
                <a:ext uri="{FF2B5EF4-FFF2-40B4-BE49-F238E27FC236}">
                  <a16:creationId xmlns:a16="http://schemas.microsoft.com/office/drawing/2014/main" id="{FB49703B-9D6D-6147-9030-443BB683FBD7}"/>
                </a:ext>
              </a:extLst>
            </p:cNvPr>
            <p:cNvSpPr/>
            <p:nvPr/>
          </p:nvSpPr>
          <p:spPr>
            <a:xfrm>
              <a:off x="1903851" y="237596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ounded Rectangle 30">
              <a:extLst>
                <a:ext uri="{FF2B5EF4-FFF2-40B4-BE49-F238E27FC236}">
                  <a16:creationId xmlns:a16="http://schemas.microsoft.com/office/drawing/2014/main" id="{A46B4B23-3CC4-7742-A31F-17F2481EA938}"/>
                </a:ext>
              </a:extLst>
            </p:cNvPr>
            <p:cNvSpPr/>
            <p:nvPr/>
          </p:nvSpPr>
          <p:spPr>
            <a:xfrm>
              <a:off x="1888176" y="249409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ounded Rectangle 31">
              <a:extLst>
                <a:ext uri="{FF2B5EF4-FFF2-40B4-BE49-F238E27FC236}">
                  <a16:creationId xmlns:a16="http://schemas.microsoft.com/office/drawing/2014/main" id="{0E83D9A9-0E5A-A54F-97C6-C5D942BBF933}"/>
                </a:ext>
              </a:extLst>
            </p:cNvPr>
            <p:cNvSpPr/>
            <p:nvPr/>
          </p:nvSpPr>
          <p:spPr>
            <a:xfrm>
              <a:off x="2336459" y="204615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ounded Rectangle 32">
              <a:extLst>
                <a:ext uri="{FF2B5EF4-FFF2-40B4-BE49-F238E27FC236}">
                  <a16:creationId xmlns:a16="http://schemas.microsoft.com/office/drawing/2014/main" id="{F524C3E9-B816-014E-838E-8EBCFD9AC800}"/>
                </a:ext>
              </a:extLst>
            </p:cNvPr>
            <p:cNvSpPr/>
            <p:nvPr/>
          </p:nvSpPr>
          <p:spPr>
            <a:xfrm>
              <a:off x="2316209" y="233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ounded Rectangle 33">
              <a:extLst>
                <a:ext uri="{FF2B5EF4-FFF2-40B4-BE49-F238E27FC236}">
                  <a16:creationId xmlns:a16="http://schemas.microsoft.com/office/drawing/2014/main" id="{919571F7-1262-C54A-A3B5-D9368CF32125}"/>
                </a:ext>
              </a:extLst>
            </p:cNvPr>
            <p:cNvSpPr/>
            <p:nvPr/>
          </p:nvSpPr>
          <p:spPr>
            <a:xfrm>
              <a:off x="1938303" y="22623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ounded Rectangle 34">
              <a:extLst>
                <a:ext uri="{FF2B5EF4-FFF2-40B4-BE49-F238E27FC236}">
                  <a16:creationId xmlns:a16="http://schemas.microsoft.com/office/drawing/2014/main" id="{17E86772-0FB6-314B-BC11-0CBE2F57CE77}"/>
                </a:ext>
              </a:extLst>
            </p:cNvPr>
            <p:cNvSpPr/>
            <p:nvPr/>
          </p:nvSpPr>
          <p:spPr>
            <a:xfrm>
              <a:off x="2334538" y="2211333"/>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ounded Rectangle 35">
              <a:extLst>
                <a:ext uri="{FF2B5EF4-FFF2-40B4-BE49-F238E27FC236}">
                  <a16:creationId xmlns:a16="http://schemas.microsoft.com/office/drawing/2014/main" id="{A4DB5471-F1C2-A044-947F-2D1FD9F6EBF8}"/>
                </a:ext>
              </a:extLst>
            </p:cNvPr>
            <p:cNvSpPr/>
            <p:nvPr/>
          </p:nvSpPr>
          <p:spPr>
            <a:xfrm>
              <a:off x="1979760" y="21364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7" name="TextBox 36">
            <a:extLst>
              <a:ext uri="{FF2B5EF4-FFF2-40B4-BE49-F238E27FC236}">
                <a16:creationId xmlns:a16="http://schemas.microsoft.com/office/drawing/2014/main" id="{4F442926-86E3-3D46-84FE-4D4DF30B34B3}"/>
              </a:ext>
            </a:extLst>
          </p:cNvPr>
          <p:cNvSpPr txBox="1"/>
          <p:nvPr/>
        </p:nvSpPr>
        <p:spPr>
          <a:xfrm>
            <a:off x="2017083" y="3200371"/>
            <a:ext cx="1079142" cy="276999"/>
          </a:xfrm>
          <a:prstGeom prst="rect">
            <a:avLst/>
          </a:prstGeom>
          <a:noFill/>
        </p:spPr>
        <p:txBody>
          <a:bodyPr wrap="square" rtlCol="0">
            <a:spAutoFit/>
          </a:bodyPr>
          <a:lstStyle/>
          <a:p>
            <a:pPr algn="ctr"/>
            <a:r>
              <a:rPr lang="en-GB" sz="1200" dirty="0" err="1"/>
              <a:t>fastq</a:t>
            </a:r>
            <a:r>
              <a:rPr lang="en-GB" sz="1200" dirty="0"/>
              <a:t> file</a:t>
            </a:r>
          </a:p>
        </p:txBody>
      </p:sp>
      <p:sp>
        <p:nvSpPr>
          <p:cNvPr id="4" name="TextBox 3">
            <a:extLst>
              <a:ext uri="{FF2B5EF4-FFF2-40B4-BE49-F238E27FC236}">
                <a16:creationId xmlns:a16="http://schemas.microsoft.com/office/drawing/2014/main" id="{BEB2C308-0D37-E246-A308-B9E080177991}"/>
              </a:ext>
            </a:extLst>
          </p:cNvPr>
          <p:cNvSpPr txBox="1"/>
          <p:nvPr/>
        </p:nvSpPr>
        <p:spPr>
          <a:xfrm>
            <a:off x="2080252" y="1995282"/>
            <a:ext cx="1054712" cy="307777"/>
          </a:xfrm>
          <a:prstGeom prst="rect">
            <a:avLst/>
          </a:prstGeom>
          <a:noFill/>
        </p:spPr>
        <p:txBody>
          <a:bodyPr wrap="none" rtlCol="0">
            <a:spAutoFit/>
          </a:bodyPr>
          <a:lstStyle/>
          <a:p>
            <a:r>
              <a:rPr lang="en-GB" sz="1400" dirty="0"/>
              <a:t>“raw” reads</a:t>
            </a:r>
          </a:p>
        </p:txBody>
      </p:sp>
      <p:sp>
        <p:nvSpPr>
          <p:cNvPr id="79" name="TextBox 78">
            <a:extLst>
              <a:ext uri="{FF2B5EF4-FFF2-40B4-BE49-F238E27FC236}">
                <a16:creationId xmlns:a16="http://schemas.microsoft.com/office/drawing/2014/main" id="{63C216D5-D20B-9748-9CE2-563D8A1A4488}"/>
              </a:ext>
            </a:extLst>
          </p:cNvPr>
          <p:cNvSpPr txBox="1"/>
          <p:nvPr/>
        </p:nvSpPr>
        <p:spPr>
          <a:xfrm>
            <a:off x="467441" y="1995282"/>
            <a:ext cx="957313" cy="307777"/>
          </a:xfrm>
          <a:prstGeom prst="rect">
            <a:avLst/>
          </a:prstGeom>
          <a:noFill/>
        </p:spPr>
        <p:txBody>
          <a:bodyPr wrap="none" rtlCol="0">
            <a:spAutoFit/>
          </a:bodyPr>
          <a:lstStyle/>
          <a:p>
            <a:r>
              <a:rPr lang="en-GB" sz="1400" dirty="0"/>
              <a:t>Sequencer</a:t>
            </a:r>
          </a:p>
        </p:txBody>
      </p:sp>
      <p:pic>
        <p:nvPicPr>
          <p:cNvPr id="80" name="Picture 79">
            <a:extLst>
              <a:ext uri="{FF2B5EF4-FFF2-40B4-BE49-F238E27FC236}">
                <a16:creationId xmlns:a16="http://schemas.microsoft.com/office/drawing/2014/main" id="{557D1E39-7CA5-A24E-9A09-8D22CB67B2C4}"/>
              </a:ext>
            </a:extLst>
          </p:cNvPr>
          <p:cNvPicPr>
            <a:picLocks noChangeAspect="1"/>
          </p:cNvPicPr>
          <p:nvPr/>
        </p:nvPicPr>
        <p:blipFill rotWithShape="1">
          <a:blip r:embed="rId3"/>
          <a:srcRect l="18732" t="689" r="17691" b="628"/>
          <a:stretch/>
        </p:blipFill>
        <p:spPr>
          <a:xfrm>
            <a:off x="368148" y="2446520"/>
            <a:ext cx="1155898" cy="1009463"/>
          </a:xfrm>
          <a:prstGeom prst="rect">
            <a:avLst/>
          </a:prstGeom>
        </p:spPr>
      </p:pic>
      <p:sp>
        <p:nvSpPr>
          <p:cNvPr id="21" name="TextBox 20">
            <a:extLst>
              <a:ext uri="{FF2B5EF4-FFF2-40B4-BE49-F238E27FC236}">
                <a16:creationId xmlns:a16="http://schemas.microsoft.com/office/drawing/2014/main" id="{832B773D-839C-3F4A-9525-110F71650C61}"/>
              </a:ext>
            </a:extLst>
          </p:cNvPr>
          <p:cNvSpPr txBox="1"/>
          <p:nvPr/>
        </p:nvSpPr>
        <p:spPr>
          <a:xfrm>
            <a:off x="3466780" y="1887560"/>
            <a:ext cx="1418374" cy="523220"/>
          </a:xfrm>
          <a:prstGeom prst="rect">
            <a:avLst/>
          </a:prstGeom>
          <a:noFill/>
        </p:spPr>
        <p:txBody>
          <a:bodyPr wrap="square" rtlCol="0">
            <a:spAutoFit/>
          </a:bodyPr>
          <a:lstStyle/>
          <a:p>
            <a:pPr algn="ctr"/>
            <a:r>
              <a:rPr lang="en-GB" sz="1400" dirty="0"/>
              <a:t>Cleaned and trimmed reads</a:t>
            </a:r>
          </a:p>
        </p:txBody>
      </p:sp>
      <p:grpSp>
        <p:nvGrpSpPr>
          <p:cNvPr id="86" name="Group 85">
            <a:extLst>
              <a:ext uri="{FF2B5EF4-FFF2-40B4-BE49-F238E27FC236}">
                <a16:creationId xmlns:a16="http://schemas.microsoft.com/office/drawing/2014/main" id="{74E333C6-8B7D-BD47-8EEE-B900D9021590}"/>
              </a:ext>
            </a:extLst>
          </p:cNvPr>
          <p:cNvGrpSpPr/>
          <p:nvPr/>
        </p:nvGrpSpPr>
        <p:grpSpPr>
          <a:xfrm>
            <a:off x="3769906" y="2562733"/>
            <a:ext cx="812122" cy="403316"/>
            <a:chOff x="3351216" y="2546199"/>
            <a:chExt cx="812122" cy="403316"/>
          </a:xfrm>
        </p:grpSpPr>
        <p:sp>
          <p:nvSpPr>
            <p:cNvPr id="89" name="Rounded Rectangle 88">
              <a:extLst>
                <a:ext uri="{FF2B5EF4-FFF2-40B4-BE49-F238E27FC236}">
                  <a16:creationId xmlns:a16="http://schemas.microsoft.com/office/drawing/2014/main" id="{9D03EB66-3143-A843-8309-A9F0FD85F8D5}"/>
                </a:ext>
              </a:extLst>
            </p:cNvPr>
            <p:cNvSpPr/>
            <p:nvPr/>
          </p:nvSpPr>
          <p:spPr>
            <a:xfrm>
              <a:off x="3351216" y="2903795"/>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ounded Rectangle 90">
              <a:extLst>
                <a:ext uri="{FF2B5EF4-FFF2-40B4-BE49-F238E27FC236}">
                  <a16:creationId xmlns:a16="http://schemas.microsoft.com/office/drawing/2014/main" id="{0506DA7A-4C40-7A47-B92A-B4DF4F9FACB1}"/>
                </a:ext>
              </a:extLst>
            </p:cNvPr>
            <p:cNvSpPr/>
            <p:nvPr/>
          </p:nvSpPr>
          <p:spPr>
            <a:xfrm>
              <a:off x="3779249" y="2741800"/>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ounded Rectangle 91">
              <a:extLst>
                <a:ext uri="{FF2B5EF4-FFF2-40B4-BE49-F238E27FC236}">
                  <a16:creationId xmlns:a16="http://schemas.microsoft.com/office/drawing/2014/main" id="{EC4B7D67-CABD-0144-B3D4-5D2066D54098}"/>
                </a:ext>
              </a:extLst>
            </p:cNvPr>
            <p:cNvSpPr/>
            <p:nvPr/>
          </p:nvSpPr>
          <p:spPr>
            <a:xfrm>
              <a:off x="3401343" y="267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ounded Rectangle 92">
              <a:extLst>
                <a:ext uri="{FF2B5EF4-FFF2-40B4-BE49-F238E27FC236}">
                  <a16:creationId xmlns:a16="http://schemas.microsoft.com/office/drawing/2014/main" id="{58103CB4-0D5F-8A40-B875-A0274EC560D6}"/>
                </a:ext>
              </a:extLst>
            </p:cNvPr>
            <p:cNvSpPr/>
            <p:nvPr/>
          </p:nvSpPr>
          <p:spPr>
            <a:xfrm>
              <a:off x="3797578" y="262103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ounded Rectangle 93">
              <a:extLst>
                <a:ext uri="{FF2B5EF4-FFF2-40B4-BE49-F238E27FC236}">
                  <a16:creationId xmlns:a16="http://schemas.microsoft.com/office/drawing/2014/main" id="{6CA2C92F-0C37-2C40-BA94-9B2072A53998}"/>
                </a:ext>
              </a:extLst>
            </p:cNvPr>
            <p:cNvSpPr/>
            <p:nvPr/>
          </p:nvSpPr>
          <p:spPr>
            <a:xfrm>
              <a:off x="3442800" y="25461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24" name="Group 23">
            <a:extLst>
              <a:ext uri="{FF2B5EF4-FFF2-40B4-BE49-F238E27FC236}">
                <a16:creationId xmlns:a16="http://schemas.microsoft.com/office/drawing/2014/main" id="{4CFF6FBC-2716-4B40-BA91-7BBCB1ECE858}"/>
              </a:ext>
            </a:extLst>
          </p:cNvPr>
          <p:cNvGrpSpPr/>
          <p:nvPr/>
        </p:nvGrpSpPr>
        <p:grpSpPr>
          <a:xfrm>
            <a:off x="5458264" y="806183"/>
            <a:ext cx="1828800" cy="829839"/>
            <a:chOff x="5079677" y="301448"/>
            <a:chExt cx="1828800" cy="829839"/>
          </a:xfrm>
        </p:grpSpPr>
        <p:sp>
          <p:nvSpPr>
            <p:cNvPr id="22" name="TextBox 21">
              <a:extLst>
                <a:ext uri="{FF2B5EF4-FFF2-40B4-BE49-F238E27FC236}">
                  <a16:creationId xmlns:a16="http://schemas.microsoft.com/office/drawing/2014/main" id="{23663B6E-C769-F14C-B82B-B8FD08424827}"/>
                </a:ext>
              </a:extLst>
            </p:cNvPr>
            <p:cNvSpPr txBox="1"/>
            <p:nvPr/>
          </p:nvSpPr>
          <p:spPr>
            <a:xfrm>
              <a:off x="5218192" y="301448"/>
              <a:ext cx="1551771" cy="307777"/>
            </a:xfrm>
            <a:prstGeom prst="rect">
              <a:avLst/>
            </a:prstGeom>
            <a:noFill/>
          </p:spPr>
          <p:txBody>
            <a:bodyPr wrap="none" rtlCol="0">
              <a:spAutoFit/>
            </a:bodyPr>
            <a:lstStyle/>
            <a:p>
              <a:r>
                <a:rPr lang="en-GB" sz="1400" dirty="0"/>
                <a:t>Reference genome</a:t>
              </a:r>
            </a:p>
          </p:txBody>
        </p:sp>
        <p:sp>
          <p:nvSpPr>
            <p:cNvPr id="98" name="Rounded Rectangle 97">
              <a:extLst>
                <a:ext uri="{FF2B5EF4-FFF2-40B4-BE49-F238E27FC236}">
                  <a16:creationId xmlns:a16="http://schemas.microsoft.com/office/drawing/2014/main" id="{4E310912-8C90-9E42-BBE0-0728B6295942}"/>
                </a:ext>
              </a:extLst>
            </p:cNvPr>
            <p:cNvSpPr/>
            <p:nvPr/>
          </p:nvSpPr>
          <p:spPr>
            <a:xfrm>
              <a:off x="5079677" y="701881"/>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34EF3421-135C-FF45-BB64-010FEF039112}"/>
                </a:ext>
              </a:extLst>
            </p:cNvPr>
            <p:cNvSpPr txBox="1"/>
            <p:nvPr/>
          </p:nvSpPr>
          <p:spPr>
            <a:xfrm>
              <a:off x="5637345" y="854288"/>
              <a:ext cx="713465" cy="276999"/>
            </a:xfrm>
            <a:prstGeom prst="rect">
              <a:avLst/>
            </a:prstGeom>
            <a:noFill/>
          </p:spPr>
          <p:txBody>
            <a:bodyPr wrap="none" rtlCol="0">
              <a:spAutoFit/>
            </a:bodyPr>
            <a:lstStyle/>
            <a:p>
              <a:r>
                <a:rPr lang="en-GB" sz="1200" dirty="0" err="1"/>
                <a:t>fasta</a:t>
              </a:r>
              <a:r>
                <a:rPr lang="en-GB" sz="1200" dirty="0"/>
                <a:t> file</a:t>
              </a:r>
            </a:p>
          </p:txBody>
        </p:sp>
      </p:grpSp>
      <p:grpSp>
        <p:nvGrpSpPr>
          <p:cNvPr id="26" name="Group 25">
            <a:extLst>
              <a:ext uri="{FF2B5EF4-FFF2-40B4-BE49-F238E27FC236}">
                <a16:creationId xmlns:a16="http://schemas.microsoft.com/office/drawing/2014/main" id="{4CE4B115-4A84-824C-8130-8EDBD6813547}"/>
              </a:ext>
            </a:extLst>
          </p:cNvPr>
          <p:cNvGrpSpPr/>
          <p:nvPr/>
        </p:nvGrpSpPr>
        <p:grpSpPr>
          <a:xfrm>
            <a:off x="5420230" y="2581917"/>
            <a:ext cx="1828800" cy="294432"/>
            <a:chOff x="5181600" y="2077182"/>
            <a:chExt cx="1828800" cy="294432"/>
          </a:xfrm>
        </p:grpSpPr>
        <p:sp>
          <p:nvSpPr>
            <p:cNvPr id="101" name="Rounded Rectangle 100">
              <a:extLst>
                <a:ext uri="{FF2B5EF4-FFF2-40B4-BE49-F238E27FC236}">
                  <a16:creationId xmlns:a16="http://schemas.microsoft.com/office/drawing/2014/main" id="{56ED603B-A44A-054D-A505-7411C9CA4A75}"/>
                </a:ext>
              </a:extLst>
            </p:cNvPr>
            <p:cNvSpPr/>
            <p:nvPr/>
          </p:nvSpPr>
          <p:spPr>
            <a:xfrm>
              <a:off x="5181600" y="2294295"/>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ounded Rectangle 102">
              <a:extLst>
                <a:ext uri="{FF2B5EF4-FFF2-40B4-BE49-F238E27FC236}">
                  <a16:creationId xmlns:a16="http://schemas.microsoft.com/office/drawing/2014/main" id="{6A1E0ACD-B466-8548-8674-4C85879F9203}"/>
                </a:ext>
              </a:extLst>
            </p:cNvPr>
            <p:cNvSpPr/>
            <p:nvPr/>
          </p:nvSpPr>
          <p:spPr>
            <a:xfrm>
              <a:off x="5266802" y="222950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ounded Rectangle 103">
              <a:extLst>
                <a:ext uri="{FF2B5EF4-FFF2-40B4-BE49-F238E27FC236}">
                  <a16:creationId xmlns:a16="http://schemas.microsoft.com/office/drawing/2014/main" id="{79625901-3785-874C-9DA6-E5CA00504101}"/>
                </a:ext>
              </a:extLst>
            </p:cNvPr>
            <p:cNvSpPr/>
            <p:nvPr/>
          </p:nvSpPr>
          <p:spPr>
            <a:xfrm>
              <a:off x="6599904" y="222612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FFBBE395-6F8F-E043-8D8F-C59FC7992823}"/>
                </a:ext>
              </a:extLst>
            </p:cNvPr>
            <p:cNvSpPr/>
            <p:nvPr/>
          </p:nvSpPr>
          <p:spPr>
            <a:xfrm>
              <a:off x="5372911" y="215642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E9C45958-E891-7E48-B6EB-90A6944160D5}"/>
                </a:ext>
              </a:extLst>
            </p:cNvPr>
            <p:cNvSpPr/>
            <p:nvPr/>
          </p:nvSpPr>
          <p:spPr>
            <a:xfrm>
              <a:off x="6524926" y="215201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7589A1F4-065E-504B-8F64-A22CD237D909}"/>
                </a:ext>
              </a:extLst>
            </p:cNvPr>
            <p:cNvSpPr/>
            <p:nvPr/>
          </p:nvSpPr>
          <p:spPr>
            <a:xfrm>
              <a:off x="5209093" y="207718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08" name="TextBox 107">
            <a:extLst>
              <a:ext uri="{FF2B5EF4-FFF2-40B4-BE49-F238E27FC236}">
                <a16:creationId xmlns:a16="http://schemas.microsoft.com/office/drawing/2014/main" id="{8595C0EA-7671-374C-A0D6-51F42435844A}"/>
              </a:ext>
            </a:extLst>
          </p:cNvPr>
          <p:cNvSpPr txBox="1"/>
          <p:nvPr/>
        </p:nvSpPr>
        <p:spPr>
          <a:xfrm>
            <a:off x="5756681" y="3200371"/>
            <a:ext cx="1155898" cy="276999"/>
          </a:xfrm>
          <a:prstGeom prst="rect">
            <a:avLst/>
          </a:prstGeom>
          <a:noFill/>
        </p:spPr>
        <p:txBody>
          <a:bodyPr wrap="square" rtlCol="0">
            <a:spAutoFit/>
          </a:bodyPr>
          <a:lstStyle/>
          <a:p>
            <a:pPr algn="ctr"/>
            <a:r>
              <a:rPr lang="en-GB" sz="1200" dirty="0"/>
              <a:t>SAM file</a:t>
            </a:r>
          </a:p>
        </p:txBody>
      </p:sp>
      <p:sp>
        <p:nvSpPr>
          <p:cNvPr id="110" name="TextBox 109">
            <a:extLst>
              <a:ext uri="{FF2B5EF4-FFF2-40B4-BE49-F238E27FC236}">
                <a16:creationId xmlns:a16="http://schemas.microsoft.com/office/drawing/2014/main" id="{DE2B34BA-2BBB-D246-83DB-AE42A2C02802}"/>
              </a:ext>
            </a:extLst>
          </p:cNvPr>
          <p:cNvSpPr txBox="1"/>
          <p:nvPr/>
        </p:nvSpPr>
        <p:spPr>
          <a:xfrm>
            <a:off x="5756681" y="1995282"/>
            <a:ext cx="1177758" cy="307777"/>
          </a:xfrm>
          <a:prstGeom prst="rect">
            <a:avLst/>
          </a:prstGeom>
          <a:noFill/>
        </p:spPr>
        <p:txBody>
          <a:bodyPr wrap="none" rtlCol="0">
            <a:spAutoFit/>
          </a:bodyPr>
          <a:lstStyle/>
          <a:p>
            <a:r>
              <a:rPr lang="en-GB" sz="1400" dirty="0"/>
              <a:t>Aligned reads</a:t>
            </a:r>
          </a:p>
        </p:txBody>
      </p:sp>
      <p:sp>
        <p:nvSpPr>
          <p:cNvPr id="111" name="TextBox 110">
            <a:extLst>
              <a:ext uri="{FF2B5EF4-FFF2-40B4-BE49-F238E27FC236}">
                <a16:creationId xmlns:a16="http://schemas.microsoft.com/office/drawing/2014/main" id="{45384C0C-B1B3-3448-BA80-832F8BB3EFA9}"/>
              </a:ext>
            </a:extLst>
          </p:cNvPr>
          <p:cNvSpPr txBox="1"/>
          <p:nvPr/>
        </p:nvSpPr>
        <p:spPr>
          <a:xfrm>
            <a:off x="3636396" y="3200371"/>
            <a:ext cx="1079142" cy="276999"/>
          </a:xfrm>
          <a:prstGeom prst="rect">
            <a:avLst/>
          </a:prstGeom>
          <a:noFill/>
        </p:spPr>
        <p:txBody>
          <a:bodyPr wrap="square" rtlCol="0">
            <a:spAutoFit/>
          </a:bodyPr>
          <a:lstStyle/>
          <a:p>
            <a:pPr algn="ctr"/>
            <a:r>
              <a:rPr lang="en-GB" sz="1200" dirty="0" err="1"/>
              <a:t>fastq</a:t>
            </a:r>
            <a:r>
              <a:rPr lang="en-GB" sz="1200" dirty="0"/>
              <a:t> file</a:t>
            </a:r>
          </a:p>
        </p:txBody>
      </p:sp>
      <p:pic>
        <p:nvPicPr>
          <p:cNvPr id="114" name="Picture 113">
            <a:extLst>
              <a:ext uri="{FF2B5EF4-FFF2-40B4-BE49-F238E27FC236}">
                <a16:creationId xmlns:a16="http://schemas.microsoft.com/office/drawing/2014/main" id="{E610C19C-8C73-8C48-A7B7-5895F43384EC}"/>
              </a:ext>
            </a:extLst>
          </p:cNvPr>
          <p:cNvPicPr>
            <a:picLocks noChangeAspect="1"/>
          </p:cNvPicPr>
          <p:nvPr/>
        </p:nvPicPr>
        <p:blipFill>
          <a:blip r:embed="rId4"/>
          <a:stretch>
            <a:fillRect/>
          </a:stretch>
        </p:blipFill>
        <p:spPr>
          <a:xfrm>
            <a:off x="8835093" y="3834255"/>
            <a:ext cx="2949586" cy="948081"/>
          </a:xfrm>
          <a:prstGeom prst="rect">
            <a:avLst/>
          </a:prstGeom>
        </p:spPr>
      </p:pic>
      <p:sp>
        <p:nvSpPr>
          <p:cNvPr id="27" name="TextBox 26">
            <a:extLst>
              <a:ext uri="{FF2B5EF4-FFF2-40B4-BE49-F238E27FC236}">
                <a16:creationId xmlns:a16="http://schemas.microsoft.com/office/drawing/2014/main" id="{C2A1EA33-60E3-CF4C-A310-681547B4D5FF}"/>
              </a:ext>
            </a:extLst>
          </p:cNvPr>
          <p:cNvSpPr txBox="1"/>
          <p:nvPr/>
        </p:nvSpPr>
        <p:spPr>
          <a:xfrm>
            <a:off x="9296756" y="3534608"/>
            <a:ext cx="2026260" cy="307777"/>
          </a:xfrm>
          <a:prstGeom prst="rect">
            <a:avLst/>
          </a:prstGeom>
          <a:noFill/>
        </p:spPr>
        <p:txBody>
          <a:bodyPr wrap="none" rtlCol="0">
            <a:spAutoFit/>
          </a:bodyPr>
          <a:lstStyle/>
          <a:p>
            <a:r>
              <a:rPr lang="en-GB" sz="1400" dirty="0"/>
              <a:t>Remove duplicated reads</a:t>
            </a:r>
          </a:p>
        </p:txBody>
      </p:sp>
      <p:sp>
        <p:nvSpPr>
          <p:cNvPr id="117" name="TextBox 116">
            <a:extLst>
              <a:ext uri="{FF2B5EF4-FFF2-40B4-BE49-F238E27FC236}">
                <a16:creationId xmlns:a16="http://schemas.microsoft.com/office/drawing/2014/main" id="{DE9A596E-16A0-2F48-8811-4BC1B1FA597F}"/>
              </a:ext>
            </a:extLst>
          </p:cNvPr>
          <p:cNvSpPr txBox="1"/>
          <p:nvPr/>
        </p:nvSpPr>
        <p:spPr>
          <a:xfrm>
            <a:off x="9731937" y="4871793"/>
            <a:ext cx="1155898" cy="276999"/>
          </a:xfrm>
          <a:prstGeom prst="rect">
            <a:avLst/>
          </a:prstGeom>
          <a:noFill/>
        </p:spPr>
        <p:txBody>
          <a:bodyPr wrap="square" rtlCol="0">
            <a:spAutoFit/>
          </a:bodyPr>
          <a:lstStyle/>
          <a:p>
            <a:pPr algn="ctr"/>
            <a:r>
              <a:rPr lang="en-GB" sz="1200" dirty="0"/>
              <a:t>SAM file</a:t>
            </a:r>
          </a:p>
        </p:txBody>
      </p:sp>
      <p:pic>
        <p:nvPicPr>
          <p:cNvPr id="119" name="Picture 118">
            <a:extLst>
              <a:ext uri="{FF2B5EF4-FFF2-40B4-BE49-F238E27FC236}">
                <a16:creationId xmlns:a16="http://schemas.microsoft.com/office/drawing/2014/main" id="{619435DC-B20E-3F4F-AF15-EB62DCF9F477}"/>
              </a:ext>
            </a:extLst>
          </p:cNvPr>
          <p:cNvPicPr>
            <a:picLocks noChangeAspect="1"/>
          </p:cNvPicPr>
          <p:nvPr/>
        </p:nvPicPr>
        <p:blipFill rotWithShape="1">
          <a:blip r:embed="rId5"/>
          <a:srcRect t="19987" b="16510"/>
          <a:stretch/>
        </p:blipFill>
        <p:spPr>
          <a:xfrm>
            <a:off x="8767442" y="1644584"/>
            <a:ext cx="3084888" cy="1096525"/>
          </a:xfrm>
          <a:prstGeom prst="rect">
            <a:avLst/>
          </a:prstGeom>
        </p:spPr>
      </p:pic>
      <p:sp>
        <p:nvSpPr>
          <p:cNvPr id="78" name="TextBox 77">
            <a:extLst>
              <a:ext uri="{FF2B5EF4-FFF2-40B4-BE49-F238E27FC236}">
                <a16:creationId xmlns:a16="http://schemas.microsoft.com/office/drawing/2014/main" id="{4E89382C-37CB-2045-801C-8C60133FFB83}"/>
              </a:ext>
            </a:extLst>
          </p:cNvPr>
          <p:cNvSpPr txBox="1"/>
          <p:nvPr/>
        </p:nvSpPr>
        <p:spPr>
          <a:xfrm>
            <a:off x="9114783" y="1329151"/>
            <a:ext cx="2390206" cy="307777"/>
          </a:xfrm>
          <a:prstGeom prst="rect">
            <a:avLst/>
          </a:prstGeom>
          <a:noFill/>
        </p:spPr>
        <p:txBody>
          <a:bodyPr wrap="none" rtlCol="0">
            <a:spAutoFit/>
          </a:bodyPr>
          <a:lstStyle/>
          <a:p>
            <a:r>
              <a:rPr lang="en-GB" sz="1400" dirty="0"/>
              <a:t>Genome browser visualization</a:t>
            </a:r>
          </a:p>
        </p:txBody>
      </p:sp>
      <p:sp>
        <p:nvSpPr>
          <p:cNvPr id="81" name="TextBox 80">
            <a:extLst>
              <a:ext uri="{FF2B5EF4-FFF2-40B4-BE49-F238E27FC236}">
                <a16:creationId xmlns:a16="http://schemas.microsoft.com/office/drawing/2014/main" id="{EA573E52-E084-AA45-9880-A659F0D8EEAA}"/>
              </a:ext>
            </a:extLst>
          </p:cNvPr>
          <p:cNvSpPr txBox="1"/>
          <p:nvPr/>
        </p:nvSpPr>
        <p:spPr>
          <a:xfrm>
            <a:off x="9885732" y="2763757"/>
            <a:ext cx="848309" cy="276999"/>
          </a:xfrm>
          <a:prstGeom prst="rect">
            <a:avLst/>
          </a:prstGeom>
          <a:noFill/>
        </p:spPr>
        <p:txBody>
          <a:bodyPr wrap="none" rtlCol="0">
            <a:spAutoFit/>
          </a:bodyPr>
          <a:lstStyle/>
          <a:p>
            <a:r>
              <a:rPr lang="en-GB" sz="1200" dirty="0" err="1"/>
              <a:t>BigWig</a:t>
            </a:r>
            <a:r>
              <a:rPr lang="en-GB" sz="1200" dirty="0"/>
              <a:t> file</a:t>
            </a:r>
          </a:p>
        </p:txBody>
      </p:sp>
      <p:cxnSp>
        <p:nvCxnSpPr>
          <p:cNvPr id="113" name="Straight Arrow Connector 112">
            <a:extLst>
              <a:ext uri="{FF2B5EF4-FFF2-40B4-BE49-F238E27FC236}">
                <a16:creationId xmlns:a16="http://schemas.microsoft.com/office/drawing/2014/main" id="{67AF16A1-A36F-E64B-B372-A101A883D47B}"/>
              </a:ext>
            </a:extLst>
          </p:cNvPr>
          <p:cNvCxnSpPr/>
          <p:nvPr/>
        </p:nvCxnSpPr>
        <p:spPr>
          <a:xfrm>
            <a:off x="1684877" y="2730863"/>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AABC29BF-83FC-4441-A80E-A9FDC1EB0FF6}"/>
              </a:ext>
            </a:extLst>
          </p:cNvPr>
          <p:cNvCxnSpPr/>
          <p:nvPr/>
        </p:nvCxnSpPr>
        <p:spPr>
          <a:xfrm>
            <a:off x="3244988" y="2744720"/>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1A3AAC3-E6FE-F646-A5C3-E88CE08BEB2E}"/>
              </a:ext>
            </a:extLst>
          </p:cNvPr>
          <p:cNvCxnSpPr/>
          <p:nvPr/>
        </p:nvCxnSpPr>
        <p:spPr>
          <a:xfrm>
            <a:off x="4797752" y="2744719"/>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F2592071-E3A8-0A4C-BBFC-438C9AB162A7}"/>
              </a:ext>
            </a:extLst>
          </p:cNvPr>
          <p:cNvCxnSpPr>
            <a:cxnSpLocks/>
          </p:cNvCxnSpPr>
          <p:nvPr/>
        </p:nvCxnSpPr>
        <p:spPr>
          <a:xfrm rot="5400000">
            <a:off x="6192603" y="1840960"/>
            <a:ext cx="39319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0346C85-B850-7840-9099-7C4AA18C35C7}"/>
              </a:ext>
            </a:extLst>
          </p:cNvPr>
          <p:cNvCxnSpPr>
            <a:cxnSpLocks/>
          </p:cNvCxnSpPr>
          <p:nvPr/>
        </p:nvCxnSpPr>
        <p:spPr>
          <a:xfrm rot="16200000">
            <a:off x="10112199" y="3253609"/>
            <a:ext cx="395375"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3" name="Freeform 122">
            <a:extLst>
              <a:ext uri="{FF2B5EF4-FFF2-40B4-BE49-F238E27FC236}">
                <a16:creationId xmlns:a16="http://schemas.microsoft.com/office/drawing/2014/main" id="{E3C96CC4-DA1F-9845-9ECF-1B4229C6E569}"/>
              </a:ext>
            </a:extLst>
          </p:cNvPr>
          <p:cNvSpPr/>
          <p:nvPr/>
        </p:nvSpPr>
        <p:spPr>
          <a:xfrm>
            <a:off x="7005296" y="2683287"/>
            <a:ext cx="1000797" cy="2531475"/>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Lst>
            <a:ahLst/>
            <a:cxnLst>
              <a:cxn ang="0">
                <a:pos x="connsiteX0" y="connsiteY0"/>
              </a:cxn>
              <a:cxn ang="0">
                <a:pos x="connsiteX1" y="connsiteY1"/>
              </a:cxn>
              <a:cxn ang="0">
                <a:pos x="connsiteX2" y="connsiteY2"/>
              </a:cxn>
              <a:cxn ang="0">
                <a:pos x="connsiteX3" y="connsiteY3"/>
              </a:cxn>
            </a:cxnLst>
            <a:rect l="l" t="t" r="r" b="b"/>
            <a:pathLst>
              <a:path w="678191" h="1291680">
                <a:moveTo>
                  <a:pt x="214807" y="0"/>
                </a:moveTo>
                <a:lnTo>
                  <a:pt x="677722" y="5715"/>
                </a:lnTo>
                <a:cubicBezTo>
                  <a:pt x="675769" y="429630"/>
                  <a:pt x="679568" y="881985"/>
                  <a:pt x="677615" y="1291680"/>
                </a:cubicBezTo>
                <a:lnTo>
                  <a:pt x="0" y="1284677"/>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2" name="Picture 141">
            <a:extLst>
              <a:ext uri="{FF2B5EF4-FFF2-40B4-BE49-F238E27FC236}">
                <a16:creationId xmlns:a16="http://schemas.microsoft.com/office/drawing/2014/main" id="{4928D0BC-44C2-FB43-BAF1-A9FC117AF9A8}"/>
              </a:ext>
            </a:extLst>
          </p:cNvPr>
          <p:cNvPicPr>
            <a:picLocks noChangeAspect="1"/>
          </p:cNvPicPr>
          <p:nvPr/>
        </p:nvPicPr>
        <p:blipFill>
          <a:blip r:embed="rId6"/>
          <a:stretch>
            <a:fillRect/>
          </a:stretch>
        </p:blipFill>
        <p:spPr>
          <a:xfrm>
            <a:off x="4502286" y="4521085"/>
            <a:ext cx="2474294" cy="1336012"/>
          </a:xfrm>
          <a:prstGeom prst="rect">
            <a:avLst/>
          </a:prstGeom>
        </p:spPr>
      </p:pic>
      <p:sp>
        <p:nvSpPr>
          <p:cNvPr id="145" name="TextBox 144">
            <a:extLst>
              <a:ext uri="{FF2B5EF4-FFF2-40B4-BE49-F238E27FC236}">
                <a16:creationId xmlns:a16="http://schemas.microsoft.com/office/drawing/2014/main" id="{E038208A-6B93-2E46-85D1-74AF57641143}"/>
              </a:ext>
            </a:extLst>
          </p:cNvPr>
          <p:cNvSpPr txBox="1"/>
          <p:nvPr/>
        </p:nvSpPr>
        <p:spPr>
          <a:xfrm>
            <a:off x="4875863" y="4172657"/>
            <a:ext cx="1727139" cy="307777"/>
          </a:xfrm>
          <a:prstGeom prst="rect">
            <a:avLst/>
          </a:prstGeom>
          <a:noFill/>
        </p:spPr>
        <p:txBody>
          <a:bodyPr wrap="none" rtlCol="0">
            <a:spAutoFit/>
          </a:bodyPr>
          <a:lstStyle/>
          <a:p>
            <a:r>
              <a:rPr lang="en-GB" sz="1400" dirty="0"/>
              <a:t>Quality control check</a:t>
            </a:r>
          </a:p>
        </p:txBody>
      </p:sp>
      <p:sp>
        <p:nvSpPr>
          <p:cNvPr id="146" name="TextBox 145">
            <a:extLst>
              <a:ext uri="{FF2B5EF4-FFF2-40B4-BE49-F238E27FC236}">
                <a16:creationId xmlns:a16="http://schemas.microsoft.com/office/drawing/2014/main" id="{8320FC73-3FF5-1F43-A766-2E18DD554E66}"/>
              </a:ext>
            </a:extLst>
          </p:cNvPr>
          <p:cNvSpPr txBox="1"/>
          <p:nvPr/>
        </p:nvSpPr>
        <p:spPr>
          <a:xfrm>
            <a:off x="5110363" y="6036993"/>
            <a:ext cx="1155898" cy="276999"/>
          </a:xfrm>
          <a:prstGeom prst="rect">
            <a:avLst/>
          </a:prstGeom>
          <a:noFill/>
        </p:spPr>
        <p:txBody>
          <a:bodyPr wrap="square" rtlCol="0">
            <a:spAutoFit/>
          </a:bodyPr>
          <a:lstStyle/>
          <a:p>
            <a:pPr algn="ctr"/>
            <a:r>
              <a:rPr lang="en-GB" sz="1200" dirty="0" err="1"/>
              <a:t>MultiQC</a:t>
            </a:r>
            <a:r>
              <a:rPr lang="en-GB" sz="1200" dirty="0"/>
              <a:t> report</a:t>
            </a:r>
          </a:p>
        </p:txBody>
      </p:sp>
      <p:cxnSp>
        <p:nvCxnSpPr>
          <p:cNvPr id="148" name="Straight Arrow Connector 147">
            <a:extLst>
              <a:ext uri="{FF2B5EF4-FFF2-40B4-BE49-F238E27FC236}">
                <a16:creationId xmlns:a16="http://schemas.microsoft.com/office/drawing/2014/main" id="{DC5FC9C8-E421-9B4F-B823-CB7642FBC693}"/>
              </a:ext>
            </a:extLst>
          </p:cNvPr>
          <p:cNvCxnSpPr>
            <a:cxnSpLocks/>
          </p:cNvCxnSpPr>
          <p:nvPr/>
        </p:nvCxnSpPr>
        <p:spPr>
          <a:xfrm>
            <a:off x="8040764" y="4322583"/>
            <a:ext cx="836267"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7714B4D5-F718-754A-9E0F-DB8F8BDF154F}"/>
              </a:ext>
            </a:extLst>
          </p:cNvPr>
          <p:cNvSpPr txBox="1"/>
          <p:nvPr/>
        </p:nvSpPr>
        <p:spPr>
          <a:xfrm>
            <a:off x="1254533" y="4133405"/>
            <a:ext cx="1418530" cy="307777"/>
          </a:xfrm>
          <a:prstGeom prst="rect">
            <a:avLst/>
          </a:prstGeom>
          <a:noFill/>
        </p:spPr>
        <p:txBody>
          <a:bodyPr wrap="none" rtlCol="0">
            <a:spAutoFit/>
          </a:bodyPr>
          <a:lstStyle/>
          <a:p>
            <a:r>
              <a:rPr lang="en-GB" sz="1400" dirty="0"/>
              <a:t>Read count table</a:t>
            </a:r>
          </a:p>
        </p:txBody>
      </p:sp>
      <p:graphicFrame>
        <p:nvGraphicFramePr>
          <p:cNvPr id="150" name="Table 149">
            <a:extLst>
              <a:ext uri="{FF2B5EF4-FFF2-40B4-BE49-F238E27FC236}">
                <a16:creationId xmlns:a16="http://schemas.microsoft.com/office/drawing/2014/main" id="{B0A07493-63FD-984B-A627-179FEFA9E996}"/>
              </a:ext>
            </a:extLst>
          </p:cNvPr>
          <p:cNvGraphicFramePr>
            <a:graphicFrameLocks noGrp="1"/>
          </p:cNvGraphicFramePr>
          <p:nvPr/>
        </p:nvGraphicFramePr>
        <p:xfrm>
          <a:off x="544606" y="4558267"/>
          <a:ext cx="3091790" cy="1483360"/>
        </p:xfrm>
        <a:graphic>
          <a:graphicData uri="http://schemas.openxmlformats.org/drawingml/2006/table">
            <a:tbl>
              <a:tblPr firstRow="1" bandRow="1">
                <a:tableStyleId>{5C22544A-7EE6-4342-B048-85BDC9FD1C3A}</a:tableStyleId>
              </a:tblPr>
              <a:tblGrid>
                <a:gridCol w="1545895">
                  <a:extLst>
                    <a:ext uri="{9D8B030D-6E8A-4147-A177-3AD203B41FA5}">
                      <a16:colId xmlns:a16="http://schemas.microsoft.com/office/drawing/2014/main" val="718993216"/>
                    </a:ext>
                  </a:extLst>
                </a:gridCol>
                <a:gridCol w="1545895">
                  <a:extLst>
                    <a:ext uri="{9D8B030D-6E8A-4147-A177-3AD203B41FA5}">
                      <a16:colId xmlns:a16="http://schemas.microsoft.com/office/drawing/2014/main" val="4246443102"/>
                    </a:ext>
                  </a:extLst>
                </a:gridCol>
              </a:tblGrid>
              <a:tr h="370840">
                <a:tc>
                  <a:txBody>
                    <a:bodyPr/>
                    <a:lstStyle/>
                    <a:p>
                      <a:pPr algn="ctr"/>
                      <a:r>
                        <a:rPr lang="en-GB" dirty="0"/>
                        <a:t>Gene/Region</a:t>
                      </a:r>
                    </a:p>
                  </a:txBody>
                  <a:tcPr/>
                </a:tc>
                <a:tc>
                  <a:txBody>
                    <a:bodyPr/>
                    <a:lstStyle/>
                    <a:p>
                      <a:pPr algn="ctr"/>
                      <a:r>
                        <a:rPr lang="en-GB" dirty="0"/>
                        <a:t>Counts</a:t>
                      </a:r>
                    </a:p>
                  </a:txBody>
                  <a:tcPr/>
                </a:tc>
                <a:extLst>
                  <a:ext uri="{0D108BD9-81ED-4DB2-BD59-A6C34878D82A}">
                    <a16:rowId xmlns:a16="http://schemas.microsoft.com/office/drawing/2014/main" val="810967668"/>
                  </a:ext>
                </a:extLst>
              </a:tr>
              <a:tr h="370840">
                <a:tc>
                  <a:txBody>
                    <a:bodyPr/>
                    <a:lstStyle/>
                    <a:p>
                      <a:pPr algn="ctr"/>
                      <a:r>
                        <a:rPr lang="en-GB" dirty="0"/>
                        <a:t>A</a:t>
                      </a:r>
                    </a:p>
                  </a:txBody>
                  <a:tcPr/>
                </a:tc>
                <a:tc>
                  <a:txBody>
                    <a:bodyPr/>
                    <a:lstStyle/>
                    <a:p>
                      <a:pPr algn="ctr"/>
                      <a:r>
                        <a:rPr lang="en-GB" dirty="0"/>
                        <a:t>5</a:t>
                      </a:r>
                    </a:p>
                  </a:txBody>
                  <a:tcPr/>
                </a:tc>
                <a:extLst>
                  <a:ext uri="{0D108BD9-81ED-4DB2-BD59-A6C34878D82A}">
                    <a16:rowId xmlns:a16="http://schemas.microsoft.com/office/drawing/2014/main" val="3753006133"/>
                  </a:ext>
                </a:extLst>
              </a:tr>
              <a:tr h="370840">
                <a:tc>
                  <a:txBody>
                    <a:bodyPr/>
                    <a:lstStyle/>
                    <a:p>
                      <a:pPr algn="ctr"/>
                      <a:r>
                        <a:rPr lang="en-GB" dirty="0"/>
                        <a:t>B</a:t>
                      </a:r>
                    </a:p>
                  </a:txBody>
                  <a:tcPr/>
                </a:tc>
                <a:tc>
                  <a:txBody>
                    <a:bodyPr/>
                    <a:lstStyle/>
                    <a:p>
                      <a:pPr algn="ctr"/>
                      <a:r>
                        <a:rPr lang="en-GB" dirty="0"/>
                        <a:t>3</a:t>
                      </a:r>
                    </a:p>
                  </a:txBody>
                  <a:tcPr/>
                </a:tc>
                <a:extLst>
                  <a:ext uri="{0D108BD9-81ED-4DB2-BD59-A6C34878D82A}">
                    <a16:rowId xmlns:a16="http://schemas.microsoft.com/office/drawing/2014/main" val="389462449"/>
                  </a:ext>
                </a:extLst>
              </a:tr>
              <a:tr h="370840">
                <a:tc>
                  <a:txBody>
                    <a:bodyPr/>
                    <a:lstStyle/>
                    <a:p>
                      <a:pPr algn="ctr"/>
                      <a:r>
                        <a:rPr lang="en-GB" dirty="0"/>
                        <a:t>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153" name="Straight Arrow Connector 152">
            <a:extLst>
              <a:ext uri="{FF2B5EF4-FFF2-40B4-BE49-F238E27FC236}">
                <a16:creationId xmlns:a16="http://schemas.microsoft.com/office/drawing/2014/main" id="{1FEA49EC-1310-EE4A-8CB6-2575A164B793}"/>
              </a:ext>
            </a:extLst>
          </p:cNvPr>
          <p:cNvCxnSpPr>
            <a:cxnSpLocks/>
          </p:cNvCxnSpPr>
          <p:nvPr/>
        </p:nvCxnSpPr>
        <p:spPr>
          <a:xfrm>
            <a:off x="5740277" y="3770487"/>
            <a:ext cx="0" cy="38126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6" name="Freeform 155">
            <a:extLst>
              <a:ext uri="{FF2B5EF4-FFF2-40B4-BE49-F238E27FC236}">
                <a16:creationId xmlns:a16="http://schemas.microsoft.com/office/drawing/2014/main" id="{CE5677D9-9ABD-8C46-9709-C684AA59232E}"/>
              </a:ext>
            </a:extLst>
          </p:cNvPr>
          <p:cNvSpPr/>
          <p:nvPr/>
        </p:nvSpPr>
        <p:spPr>
          <a:xfrm>
            <a:off x="7014723" y="5107837"/>
            <a:ext cx="3294953" cy="448061"/>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 name="connsiteX0" fmla="*/ 677722 w 678191"/>
              <a:gd name="connsiteY0" fmla="*/ 0 h 1285965"/>
              <a:gd name="connsiteX1" fmla="*/ 677615 w 678191"/>
              <a:gd name="connsiteY1" fmla="*/ 1285965 h 1285965"/>
              <a:gd name="connsiteX2" fmla="*/ 0 w 678191"/>
              <a:gd name="connsiteY2" fmla="*/ 1278962 h 1285965"/>
              <a:gd name="connsiteX0" fmla="*/ 677722 w 678302"/>
              <a:gd name="connsiteY0" fmla="*/ 0 h 1285965"/>
              <a:gd name="connsiteX1" fmla="*/ 677615 w 678302"/>
              <a:gd name="connsiteY1" fmla="*/ 1285965 h 1285965"/>
              <a:gd name="connsiteX2" fmla="*/ 0 w 678302"/>
              <a:gd name="connsiteY2" fmla="*/ 1278962 h 1285965"/>
              <a:gd name="connsiteX0" fmla="*/ 677722 w 678302"/>
              <a:gd name="connsiteY0" fmla="*/ 0 h 1297681"/>
              <a:gd name="connsiteX1" fmla="*/ 677615 w 678302"/>
              <a:gd name="connsiteY1" fmla="*/ 1297681 h 1297681"/>
              <a:gd name="connsiteX2" fmla="*/ 0 w 678302"/>
              <a:gd name="connsiteY2" fmla="*/ 1278962 h 1297681"/>
              <a:gd name="connsiteX0" fmla="*/ 677722 w 677722"/>
              <a:gd name="connsiteY0" fmla="*/ 0 h 1297681"/>
              <a:gd name="connsiteX1" fmla="*/ 677615 w 677722"/>
              <a:gd name="connsiteY1" fmla="*/ 1297681 h 1297681"/>
              <a:gd name="connsiteX2" fmla="*/ 0 w 677722"/>
              <a:gd name="connsiteY2" fmla="*/ 1278962 h 1297681"/>
              <a:gd name="connsiteX0" fmla="*/ 673452 w 677615"/>
              <a:gd name="connsiteY0" fmla="*/ 0 h 1285965"/>
              <a:gd name="connsiteX1" fmla="*/ 677615 w 677615"/>
              <a:gd name="connsiteY1" fmla="*/ 1285965 h 1285965"/>
              <a:gd name="connsiteX2" fmla="*/ 0 w 677615"/>
              <a:gd name="connsiteY2" fmla="*/ 1267246 h 1285965"/>
              <a:gd name="connsiteX0" fmla="*/ 673452 w 677615"/>
              <a:gd name="connsiteY0" fmla="*/ 0 h 1285965"/>
              <a:gd name="connsiteX1" fmla="*/ 677615 w 677615"/>
              <a:gd name="connsiteY1" fmla="*/ 1285965 h 1285965"/>
              <a:gd name="connsiteX2" fmla="*/ 0 w 677615"/>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Lst>
            <a:ahLst/>
            <a:cxnLst>
              <a:cxn ang="0">
                <a:pos x="connsiteX0" y="connsiteY0"/>
              </a:cxn>
              <a:cxn ang="0">
                <a:pos x="connsiteX1" y="connsiteY1"/>
              </a:cxn>
              <a:cxn ang="0">
                <a:pos x="connsiteX2" y="connsiteY2"/>
              </a:cxn>
            </a:cxnLst>
            <a:rect l="l" t="t" r="r" b="b"/>
            <a:pathLst>
              <a:path w="675907" h="1285965">
                <a:moveTo>
                  <a:pt x="673452" y="0"/>
                </a:moveTo>
                <a:cubicBezTo>
                  <a:pt x="673207" y="447346"/>
                  <a:pt x="675298" y="911418"/>
                  <a:pt x="675907" y="1285965"/>
                </a:cubicBezTo>
                <a:lnTo>
                  <a:pt x="0" y="1267246"/>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6" name="Straight Connector 135">
            <a:extLst>
              <a:ext uri="{FF2B5EF4-FFF2-40B4-BE49-F238E27FC236}">
                <a16:creationId xmlns:a16="http://schemas.microsoft.com/office/drawing/2014/main" id="{C7300890-466B-3444-BFD3-ED554CA8A703}"/>
              </a:ext>
            </a:extLst>
          </p:cNvPr>
          <p:cNvCxnSpPr>
            <a:cxnSpLocks/>
          </p:cNvCxnSpPr>
          <p:nvPr/>
        </p:nvCxnSpPr>
        <p:spPr>
          <a:xfrm>
            <a:off x="2492792" y="3766167"/>
            <a:ext cx="3896407"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B947553-92F1-0942-BE30-533948EE40E4}"/>
              </a:ext>
            </a:extLst>
          </p:cNvPr>
          <p:cNvCxnSpPr>
            <a:cxnSpLocks/>
          </p:cNvCxnSpPr>
          <p:nvPr/>
        </p:nvCxnSpPr>
        <p:spPr>
          <a:xfrm flipV="1">
            <a:off x="2534085" y="3489168"/>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EC4F586-C212-224E-9548-0E57EE4D85D0}"/>
              </a:ext>
            </a:extLst>
          </p:cNvPr>
          <p:cNvCxnSpPr>
            <a:cxnSpLocks/>
          </p:cNvCxnSpPr>
          <p:nvPr/>
        </p:nvCxnSpPr>
        <p:spPr>
          <a:xfrm flipV="1">
            <a:off x="4141728" y="3471432"/>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F2F331E-C2AD-BE40-86FE-842272DA34AD}"/>
              </a:ext>
            </a:extLst>
          </p:cNvPr>
          <p:cNvCxnSpPr>
            <a:cxnSpLocks/>
          </p:cNvCxnSpPr>
          <p:nvPr/>
        </p:nvCxnSpPr>
        <p:spPr>
          <a:xfrm flipV="1">
            <a:off x="6352080" y="3491303"/>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14E60003-2A5E-4F43-B41E-C674208D78DF}"/>
              </a:ext>
            </a:extLst>
          </p:cNvPr>
          <p:cNvCxnSpPr>
            <a:cxnSpLocks/>
          </p:cNvCxnSpPr>
          <p:nvPr/>
        </p:nvCxnSpPr>
        <p:spPr>
          <a:xfrm rot="10800000">
            <a:off x="3790418" y="5236679"/>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572F06CF-55C2-C24A-8BC3-4D1175AA917B}"/>
              </a:ext>
            </a:extLst>
          </p:cNvPr>
          <p:cNvSpPr/>
          <p:nvPr/>
        </p:nvSpPr>
        <p:spPr>
          <a:xfrm>
            <a:off x="838201" y="541876"/>
            <a:ext cx="279261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Workflow</a:t>
            </a:r>
          </a:p>
        </p:txBody>
      </p:sp>
      <p:sp>
        <p:nvSpPr>
          <p:cNvPr id="2" name="Slide Number Placeholder 2">
            <a:extLst>
              <a:ext uri="{FF2B5EF4-FFF2-40B4-BE49-F238E27FC236}">
                <a16:creationId xmlns:a16="http://schemas.microsoft.com/office/drawing/2014/main" id="{23480734-8520-5EB2-E65C-21B1BDABE2A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18</a:t>
            </a:fld>
            <a:endParaRPr lang="en-GB" dirty="0"/>
          </a:p>
        </p:txBody>
      </p:sp>
    </p:spTree>
    <p:extLst>
      <p:ext uri="{BB962C8B-B14F-4D97-AF65-F5344CB8AC3E}">
        <p14:creationId xmlns:p14="http://schemas.microsoft.com/office/powerpoint/2010/main" val="1900715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05F4CC-C7C5-E04B-A63C-A7AF71462159}"/>
              </a:ext>
            </a:extLst>
          </p:cNvPr>
          <p:cNvPicPr>
            <a:picLocks noChangeAspect="1"/>
          </p:cNvPicPr>
          <p:nvPr/>
        </p:nvPicPr>
        <p:blipFill>
          <a:blip r:embed="rId3"/>
          <a:stretch>
            <a:fillRect/>
          </a:stretch>
        </p:blipFill>
        <p:spPr>
          <a:xfrm>
            <a:off x="6223111" y="3897162"/>
            <a:ext cx="4974468" cy="2685998"/>
          </a:xfrm>
          <a:prstGeom prst="rect">
            <a:avLst/>
          </a:prstGeom>
        </p:spPr>
      </p:pic>
      <p:pic>
        <p:nvPicPr>
          <p:cNvPr id="6" name="Picture 5">
            <a:extLst>
              <a:ext uri="{FF2B5EF4-FFF2-40B4-BE49-F238E27FC236}">
                <a16:creationId xmlns:a16="http://schemas.microsoft.com/office/drawing/2014/main" id="{3B1C02D3-FBAB-DA40-9911-CE45FB132319}"/>
              </a:ext>
            </a:extLst>
          </p:cNvPr>
          <p:cNvPicPr>
            <a:picLocks noChangeAspect="1"/>
          </p:cNvPicPr>
          <p:nvPr/>
        </p:nvPicPr>
        <p:blipFill>
          <a:blip r:embed="rId4"/>
          <a:stretch>
            <a:fillRect/>
          </a:stretch>
        </p:blipFill>
        <p:spPr>
          <a:xfrm>
            <a:off x="5122608" y="1514504"/>
            <a:ext cx="6489290" cy="2382658"/>
          </a:xfrm>
          <a:prstGeom prst="rect">
            <a:avLst/>
          </a:prstGeom>
        </p:spPr>
      </p:pic>
      <p:pic>
        <p:nvPicPr>
          <p:cNvPr id="7" name="Picture 6">
            <a:extLst>
              <a:ext uri="{FF2B5EF4-FFF2-40B4-BE49-F238E27FC236}">
                <a16:creationId xmlns:a16="http://schemas.microsoft.com/office/drawing/2014/main" id="{28879FE4-7C57-5D48-9778-D2602D81062F}"/>
              </a:ext>
            </a:extLst>
          </p:cNvPr>
          <p:cNvPicPr>
            <a:picLocks noChangeAspect="1"/>
          </p:cNvPicPr>
          <p:nvPr/>
        </p:nvPicPr>
        <p:blipFill>
          <a:blip r:embed="rId5"/>
          <a:stretch>
            <a:fillRect/>
          </a:stretch>
        </p:blipFill>
        <p:spPr>
          <a:xfrm>
            <a:off x="923430" y="4035476"/>
            <a:ext cx="4199178" cy="2733623"/>
          </a:xfrm>
          <a:prstGeom prst="rect">
            <a:avLst/>
          </a:prstGeom>
        </p:spPr>
      </p:pic>
      <p:sp>
        <p:nvSpPr>
          <p:cNvPr id="8" name="Rounded Rectangle 7">
            <a:extLst>
              <a:ext uri="{FF2B5EF4-FFF2-40B4-BE49-F238E27FC236}">
                <a16:creationId xmlns:a16="http://schemas.microsoft.com/office/drawing/2014/main" id="{B507C51A-E2AD-2446-81BC-613B24A01EF5}"/>
              </a:ext>
            </a:extLst>
          </p:cNvPr>
          <p:cNvSpPr/>
          <p:nvPr/>
        </p:nvSpPr>
        <p:spPr>
          <a:xfrm>
            <a:off x="838200" y="440778"/>
            <a:ext cx="4018808" cy="861076"/>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err="1"/>
              <a:t>MultiQC</a:t>
            </a:r>
            <a:r>
              <a:rPr lang="en-GB" sz="4400" b="1" dirty="0"/>
              <a:t> reports</a:t>
            </a:r>
          </a:p>
        </p:txBody>
      </p:sp>
      <p:sp>
        <p:nvSpPr>
          <p:cNvPr id="2" name="TextBox 1">
            <a:extLst>
              <a:ext uri="{FF2B5EF4-FFF2-40B4-BE49-F238E27FC236}">
                <a16:creationId xmlns:a16="http://schemas.microsoft.com/office/drawing/2014/main" id="{42ACC81C-0596-534C-8EAE-0DB6A5D7C074}"/>
              </a:ext>
            </a:extLst>
          </p:cNvPr>
          <p:cNvSpPr txBox="1"/>
          <p:nvPr/>
        </p:nvSpPr>
        <p:spPr>
          <a:xfrm>
            <a:off x="691316" y="1514503"/>
            <a:ext cx="4165692" cy="2308324"/>
          </a:xfrm>
          <a:prstGeom prst="rect">
            <a:avLst/>
          </a:prstGeom>
          <a:noFill/>
        </p:spPr>
        <p:txBody>
          <a:bodyPr wrap="none" rtlCol="0">
            <a:spAutoFit/>
          </a:bodyPr>
          <a:lstStyle/>
          <a:p>
            <a:r>
              <a:rPr lang="en-GB" sz="2400" dirty="0"/>
              <a:t>Summarises all kinds of reports:</a:t>
            </a:r>
          </a:p>
          <a:p>
            <a:pPr marL="742950" lvl="1" indent="-285750">
              <a:buFont typeface="Arial" panose="020B0604020202020204" pitchFamily="34" charset="0"/>
              <a:buChar char="•"/>
            </a:pPr>
            <a:r>
              <a:rPr lang="en-GB" sz="2400" dirty="0" err="1"/>
              <a:t>FastQC</a:t>
            </a:r>
            <a:endParaRPr lang="en-GB" sz="2400" dirty="0"/>
          </a:p>
          <a:p>
            <a:pPr marL="742950" lvl="1" indent="-285750">
              <a:buFont typeface="Arial" panose="020B0604020202020204" pitchFamily="34" charset="0"/>
              <a:buChar char="•"/>
            </a:pPr>
            <a:r>
              <a:rPr lang="en-GB" sz="2400" dirty="0"/>
              <a:t>Trimming</a:t>
            </a:r>
          </a:p>
          <a:p>
            <a:pPr marL="742950" lvl="1" indent="-285750">
              <a:buFont typeface="Arial" panose="020B0604020202020204" pitchFamily="34" charset="0"/>
              <a:buChar char="•"/>
            </a:pPr>
            <a:r>
              <a:rPr lang="en-GB" sz="2400" dirty="0"/>
              <a:t>Alignment</a:t>
            </a:r>
          </a:p>
          <a:p>
            <a:pPr marL="742950" lvl="1" indent="-285750">
              <a:buFont typeface="Arial" panose="020B0604020202020204" pitchFamily="34" charset="0"/>
              <a:buChar char="•"/>
            </a:pPr>
            <a:r>
              <a:rPr lang="en-GB" sz="2400" dirty="0"/>
              <a:t>Feature counts</a:t>
            </a:r>
          </a:p>
          <a:p>
            <a:pPr marL="742950" lvl="1" indent="-285750">
              <a:buFont typeface="Arial" panose="020B0604020202020204" pitchFamily="34" charset="0"/>
              <a:buChar char="•"/>
            </a:pPr>
            <a:r>
              <a:rPr lang="en-GB" sz="2400" dirty="0"/>
              <a:t>Differential Expression</a:t>
            </a:r>
          </a:p>
        </p:txBody>
      </p:sp>
      <p:sp>
        <p:nvSpPr>
          <p:cNvPr id="5" name="Slide Number Placeholder 2">
            <a:extLst>
              <a:ext uri="{FF2B5EF4-FFF2-40B4-BE49-F238E27FC236}">
                <a16:creationId xmlns:a16="http://schemas.microsoft.com/office/drawing/2014/main" id="{51B72AAB-48C9-AB5E-B8A0-B318B1D74C0B}"/>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19</a:t>
            </a:fld>
            <a:endParaRPr lang="en-GB" dirty="0"/>
          </a:p>
        </p:txBody>
      </p:sp>
    </p:spTree>
    <p:extLst>
      <p:ext uri="{BB962C8B-B14F-4D97-AF65-F5344CB8AC3E}">
        <p14:creationId xmlns:p14="http://schemas.microsoft.com/office/powerpoint/2010/main" val="4150862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C7E69EB-FD69-DA4F-8774-0BB629876613}"/>
              </a:ext>
            </a:extLst>
          </p:cNvPr>
          <p:cNvSpPr/>
          <p:nvPr/>
        </p:nvSpPr>
        <p:spPr>
          <a:xfrm>
            <a:off x="4192755" y="3931412"/>
            <a:ext cx="2588277" cy="660832"/>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Read</a:t>
            </a:r>
            <a:r>
              <a:rPr lang="en-GB" sz="2400" b="1" dirty="0"/>
              <a:t> </a:t>
            </a:r>
            <a:r>
              <a:rPr lang="en-GB" sz="2800" b="1" dirty="0"/>
              <a:t>alignment</a:t>
            </a:r>
            <a:endParaRPr lang="en-GB" sz="2400" b="1" dirty="0"/>
          </a:p>
        </p:txBody>
      </p:sp>
      <p:sp>
        <p:nvSpPr>
          <p:cNvPr id="2" name="Title 1">
            <a:extLst>
              <a:ext uri="{FF2B5EF4-FFF2-40B4-BE49-F238E27FC236}">
                <a16:creationId xmlns:a16="http://schemas.microsoft.com/office/drawing/2014/main" id="{7CF9F291-3B26-D940-99AE-899B36EE7340}"/>
              </a:ext>
            </a:extLst>
          </p:cNvPr>
          <p:cNvSpPr>
            <a:spLocks noGrp="1"/>
          </p:cNvSpPr>
          <p:nvPr>
            <p:ph type="title"/>
          </p:nvPr>
        </p:nvSpPr>
        <p:spPr>
          <a:xfrm>
            <a:off x="838200" y="365125"/>
            <a:ext cx="2323598" cy="1325563"/>
          </a:xfrm>
        </p:spPr>
        <p:txBody>
          <a:bodyPr>
            <a:normAutofit/>
          </a:bodyPr>
          <a:lstStyle/>
          <a:p>
            <a:r>
              <a:rPr lang="en-GB" dirty="0"/>
              <a:t>Overview</a:t>
            </a:r>
          </a:p>
        </p:txBody>
      </p:sp>
      <p:sp>
        <p:nvSpPr>
          <p:cNvPr id="4" name="Right Arrow 3">
            <a:extLst>
              <a:ext uri="{FF2B5EF4-FFF2-40B4-BE49-F238E27FC236}">
                <a16:creationId xmlns:a16="http://schemas.microsoft.com/office/drawing/2014/main" id="{EE34AB15-9C89-A54F-A429-6CCC97A298C3}"/>
              </a:ext>
            </a:extLst>
          </p:cNvPr>
          <p:cNvSpPr/>
          <p:nvPr/>
        </p:nvSpPr>
        <p:spPr>
          <a:xfrm rot="5400000">
            <a:off x="1501145" y="3652342"/>
            <a:ext cx="4223720" cy="320308"/>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ounded Rectangle 6">
            <a:extLst>
              <a:ext uri="{FF2B5EF4-FFF2-40B4-BE49-F238E27FC236}">
                <a16:creationId xmlns:a16="http://schemas.microsoft.com/office/drawing/2014/main" id="{38EDA69E-CD98-5548-982B-7612DFB13859}"/>
              </a:ext>
            </a:extLst>
          </p:cNvPr>
          <p:cNvSpPr/>
          <p:nvPr/>
        </p:nvSpPr>
        <p:spPr>
          <a:xfrm>
            <a:off x="4214725" y="1690688"/>
            <a:ext cx="2030352" cy="66083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File formats</a:t>
            </a:r>
          </a:p>
        </p:txBody>
      </p:sp>
      <p:sp>
        <p:nvSpPr>
          <p:cNvPr id="10" name="Rounded Rectangle 9">
            <a:extLst>
              <a:ext uri="{FF2B5EF4-FFF2-40B4-BE49-F238E27FC236}">
                <a16:creationId xmlns:a16="http://schemas.microsoft.com/office/drawing/2014/main" id="{B363BFEA-8F6B-F044-8E71-7299415F0FCB}"/>
              </a:ext>
            </a:extLst>
          </p:cNvPr>
          <p:cNvSpPr/>
          <p:nvPr/>
        </p:nvSpPr>
        <p:spPr>
          <a:xfrm>
            <a:off x="4192755" y="2839446"/>
            <a:ext cx="3614421" cy="66083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Trimming and filtering</a:t>
            </a:r>
          </a:p>
        </p:txBody>
      </p:sp>
      <p:sp>
        <p:nvSpPr>
          <p:cNvPr id="14" name="Rounded Rectangle 13">
            <a:extLst>
              <a:ext uri="{FF2B5EF4-FFF2-40B4-BE49-F238E27FC236}">
                <a16:creationId xmlns:a16="http://schemas.microsoft.com/office/drawing/2014/main" id="{6F30CFD4-4321-E544-8652-07C769720747}"/>
              </a:ext>
            </a:extLst>
          </p:cNvPr>
          <p:cNvSpPr/>
          <p:nvPr/>
        </p:nvSpPr>
        <p:spPr>
          <a:xfrm>
            <a:off x="4214724" y="5023378"/>
            <a:ext cx="2913002" cy="660832"/>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Read count tables</a:t>
            </a:r>
          </a:p>
        </p:txBody>
      </p:sp>
      <p:sp>
        <p:nvSpPr>
          <p:cNvPr id="3" name="Slide Number Placeholder 2">
            <a:extLst>
              <a:ext uri="{FF2B5EF4-FFF2-40B4-BE49-F238E27FC236}">
                <a16:creationId xmlns:a16="http://schemas.microsoft.com/office/drawing/2014/main" id="{2E40FBB5-F449-4048-9F9F-5A97604ECC8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a:t>
            </a:fld>
            <a:endParaRPr lang="en-GB" dirty="0"/>
          </a:p>
        </p:txBody>
      </p:sp>
      <p:sp>
        <p:nvSpPr>
          <p:cNvPr id="11" name="Rounded Rectangle 10">
            <a:extLst>
              <a:ext uri="{FF2B5EF4-FFF2-40B4-BE49-F238E27FC236}">
                <a16:creationId xmlns:a16="http://schemas.microsoft.com/office/drawing/2014/main" id="{150546D8-D5F2-B04F-B7FD-08A8F783FF09}"/>
              </a:ext>
            </a:extLst>
          </p:cNvPr>
          <p:cNvSpPr/>
          <p:nvPr/>
        </p:nvSpPr>
        <p:spPr>
          <a:xfrm>
            <a:off x="8575675" y="3828084"/>
            <a:ext cx="2566308" cy="660832"/>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Quality control</a:t>
            </a:r>
          </a:p>
        </p:txBody>
      </p:sp>
      <p:sp>
        <p:nvSpPr>
          <p:cNvPr id="6" name="Right Brace 5">
            <a:extLst>
              <a:ext uri="{FF2B5EF4-FFF2-40B4-BE49-F238E27FC236}">
                <a16:creationId xmlns:a16="http://schemas.microsoft.com/office/drawing/2014/main" id="{C6338B5D-ACD7-B849-8E5B-273DDD4D2B89}"/>
              </a:ext>
            </a:extLst>
          </p:cNvPr>
          <p:cNvSpPr/>
          <p:nvPr/>
        </p:nvSpPr>
        <p:spPr>
          <a:xfrm>
            <a:off x="7681225" y="2473028"/>
            <a:ext cx="677259" cy="3451328"/>
          </a:xfrm>
          <a:prstGeom prst="rightBrace">
            <a:avLst>
              <a:gd name="adj1" fmla="val 25868"/>
              <a:gd name="adj2" fmla="val 48656"/>
            </a:avLst>
          </a:prstGeom>
          <a:ln w="76200">
            <a:solidFill>
              <a:schemeClr val="tx2"/>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42516052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88F91-4315-A84F-81CC-A2309DAEC1C8}"/>
              </a:ext>
            </a:extLst>
          </p:cNvPr>
          <p:cNvSpPr>
            <a:spLocks noGrp="1"/>
          </p:cNvSpPr>
          <p:nvPr>
            <p:ph type="title"/>
          </p:nvPr>
        </p:nvSpPr>
        <p:spPr>
          <a:xfrm>
            <a:off x="9530939" y="320675"/>
            <a:ext cx="2257301" cy="1325563"/>
          </a:xfrm>
        </p:spPr>
        <p:txBody>
          <a:bodyPr>
            <a:normAutofit/>
          </a:bodyPr>
          <a:lstStyle/>
          <a:p>
            <a:r>
              <a:rPr lang="en-GB" dirty="0"/>
              <a:t>pipelines</a:t>
            </a:r>
          </a:p>
        </p:txBody>
      </p:sp>
      <p:sp>
        <p:nvSpPr>
          <p:cNvPr id="3" name="Content Placeholder 2">
            <a:extLst>
              <a:ext uri="{FF2B5EF4-FFF2-40B4-BE49-F238E27FC236}">
                <a16:creationId xmlns:a16="http://schemas.microsoft.com/office/drawing/2014/main" id="{4128F570-366F-024A-A296-9050B8485465}"/>
              </a:ext>
            </a:extLst>
          </p:cNvPr>
          <p:cNvSpPr>
            <a:spLocks noGrp="1"/>
          </p:cNvSpPr>
          <p:nvPr>
            <p:ph idx="1"/>
          </p:nvPr>
        </p:nvSpPr>
        <p:spPr>
          <a:xfrm>
            <a:off x="838200" y="2005012"/>
            <a:ext cx="10515600" cy="4351338"/>
          </a:xfrm>
        </p:spPr>
        <p:txBody>
          <a:bodyPr/>
          <a:lstStyle/>
          <a:p>
            <a:r>
              <a:rPr lang="en-GB" sz="2400" dirty="0"/>
              <a:t>Bioinformatics community for curated pipelines</a:t>
            </a:r>
          </a:p>
          <a:p>
            <a:endParaRPr lang="en-GB" sz="2400" dirty="0"/>
          </a:p>
          <a:p>
            <a:endParaRPr lang="en-GB" sz="2400" dirty="0"/>
          </a:p>
          <a:p>
            <a:endParaRPr lang="en-GB" sz="2400" dirty="0"/>
          </a:p>
          <a:p>
            <a:r>
              <a:rPr lang="en-GB" sz="2400" dirty="0"/>
              <a:t>Completely reproducible, following gold standards and easy to implement</a:t>
            </a:r>
          </a:p>
          <a:p>
            <a:endParaRPr lang="en-GB" sz="2400" dirty="0"/>
          </a:p>
          <a:p>
            <a:r>
              <a:rPr lang="en-GB" sz="2400" dirty="0"/>
              <a:t>More and more pipelines are being introduced and updated</a:t>
            </a:r>
          </a:p>
          <a:p>
            <a:endParaRPr lang="en-GB" dirty="0"/>
          </a:p>
        </p:txBody>
      </p:sp>
      <p:sp>
        <p:nvSpPr>
          <p:cNvPr id="4" name="Slide Number Placeholder 3">
            <a:extLst>
              <a:ext uri="{FF2B5EF4-FFF2-40B4-BE49-F238E27FC236}">
                <a16:creationId xmlns:a16="http://schemas.microsoft.com/office/drawing/2014/main" id="{74637883-0128-BF46-947A-539DF5E4843B}"/>
              </a:ext>
            </a:extLst>
          </p:cNvPr>
          <p:cNvSpPr>
            <a:spLocks noGrp="1"/>
          </p:cNvSpPr>
          <p:nvPr>
            <p:ph type="sldNum" sz="quarter" idx="12"/>
          </p:nvPr>
        </p:nvSpPr>
        <p:spPr/>
        <p:txBody>
          <a:bodyPr/>
          <a:lstStyle/>
          <a:p>
            <a:fld id="{FE1C72F9-1132-3C4A-93C5-CF217ED18781}" type="slidenum">
              <a:rPr lang="en-GB" smtClean="0"/>
              <a:t>20</a:t>
            </a:fld>
            <a:endParaRPr lang="en-GB"/>
          </a:p>
        </p:txBody>
      </p:sp>
      <p:pic>
        <p:nvPicPr>
          <p:cNvPr id="5" name="Picture 4">
            <a:extLst>
              <a:ext uri="{FF2B5EF4-FFF2-40B4-BE49-F238E27FC236}">
                <a16:creationId xmlns:a16="http://schemas.microsoft.com/office/drawing/2014/main" id="{DF72AE5E-5034-FD4A-9903-6E906A3C4FD0}"/>
              </a:ext>
            </a:extLst>
          </p:cNvPr>
          <p:cNvPicPr>
            <a:picLocks noChangeAspect="1"/>
          </p:cNvPicPr>
          <p:nvPr/>
        </p:nvPicPr>
        <p:blipFill>
          <a:blip r:embed="rId3"/>
          <a:stretch>
            <a:fillRect/>
          </a:stretch>
        </p:blipFill>
        <p:spPr>
          <a:xfrm>
            <a:off x="6530441" y="511926"/>
            <a:ext cx="3138477" cy="816004"/>
          </a:xfrm>
          <a:prstGeom prst="rect">
            <a:avLst/>
          </a:prstGeom>
        </p:spPr>
      </p:pic>
      <p:sp>
        <p:nvSpPr>
          <p:cNvPr id="6" name="Rectangle 5">
            <a:extLst>
              <a:ext uri="{FF2B5EF4-FFF2-40B4-BE49-F238E27FC236}">
                <a16:creationId xmlns:a16="http://schemas.microsoft.com/office/drawing/2014/main" id="{DC4C0867-9BDB-9840-B1F1-A668A879BECD}"/>
              </a:ext>
            </a:extLst>
          </p:cNvPr>
          <p:cNvSpPr/>
          <p:nvPr/>
        </p:nvSpPr>
        <p:spPr>
          <a:xfrm>
            <a:off x="1908810" y="2368635"/>
            <a:ext cx="3348990" cy="830997"/>
          </a:xfrm>
          <a:prstGeom prst="rect">
            <a:avLst/>
          </a:prstGeom>
        </p:spPr>
        <p:txBody>
          <a:bodyPr wrap="square" numCol="1">
            <a:spAutoFit/>
          </a:bodyPr>
          <a:lstStyle/>
          <a:p>
            <a:pPr marL="742950" lvl="1" indent="-285750">
              <a:buFont typeface="Arial" panose="020B0604020202020204" pitchFamily="34" charset="0"/>
              <a:buChar char="•"/>
            </a:pPr>
            <a:r>
              <a:rPr lang="en-GB" sz="2400" dirty="0"/>
              <a:t>Bulk </a:t>
            </a:r>
            <a:r>
              <a:rPr lang="en-GB" sz="2400" dirty="0" err="1"/>
              <a:t>RNAseq</a:t>
            </a:r>
            <a:endParaRPr lang="en-GB" sz="2400" dirty="0"/>
          </a:p>
          <a:p>
            <a:pPr marL="742950" lvl="1" indent="-285750">
              <a:buFont typeface="Arial" panose="020B0604020202020204" pitchFamily="34" charset="0"/>
              <a:buChar char="•"/>
            </a:pPr>
            <a:r>
              <a:rPr lang="en-GB" sz="2400" dirty="0"/>
              <a:t>Single Cell </a:t>
            </a:r>
            <a:r>
              <a:rPr lang="en-GB" sz="2400" dirty="0" err="1"/>
              <a:t>RNAseq</a:t>
            </a:r>
            <a:r>
              <a:rPr lang="en-GB" sz="2400" dirty="0"/>
              <a:t> </a:t>
            </a:r>
          </a:p>
        </p:txBody>
      </p:sp>
      <p:sp>
        <p:nvSpPr>
          <p:cNvPr id="7" name="Rectangle 6">
            <a:extLst>
              <a:ext uri="{FF2B5EF4-FFF2-40B4-BE49-F238E27FC236}">
                <a16:creationId xmlns:a16="http://schemas.microsoft.com/office/drawing/2014/main" id="{3351689F-DCC5-4248-B674-FC4D9F059D96}"/>
              </a:ext>
            </a:extLst>
          </p:cNvPr>
          <p:cNvSpPr/>
          <p:nvPr/>
        </p:nvSpPr>
        <p:spPr>
          <a:xfrm>
            <a:off x="5676900" y="2368635"/>
            <a:ext cx="6096000" cy="1200329"/>
          </a:xfrm>
          <a:prstGeom prst="rect">
            <a:avLst/>
          </a:prstGeom>
        </p:spPr>
        <p:txBody>
          <a:bodyPr numCol="1">
            <a:spAutoFit/>
          </a:bodyPr>
          <a:lstStyle/>
          <a:p>
            <a:pPr marL="742950" lvl="1" indent="-285750">
              <a:buFont typeface="Arial" panose="020B0604020202020204" pitchFamily="34" charset="0"/>
              <a:buChar char="•"/>
            </a:pPr>
            <a:r>
              <a:rPr lang="en-GB" sz="2400" dirty="0" err="1"/>
              <a:t>ATACseq</a:t>
            </a:r>
            <a:endParaRPr lang="en-GB" sz="2400" dirty="0"/>
          </a:p>
          <a:p>
            <a:pPr marL="742950" lvl="1" indent="-285750">
              <a:buFont typeface="Arial" panose="020B0604020202020204" pitchFamily="34" charset="0"/>
              <a:buChar char="•"/>
            </a:pPr>
            <a:r>
              <a:rPr lang="en-GB" sz="2400" dirty="0" err="1"/>
              <a:t>ChIPseq</a:t>
            </a:r>
            <a:endParaRPr lang="en-GB" sz="2400" dirty="0"/>
          </a:p>
          <a:p>
            <a:pPr marL="742950" lvl="1" indent="-285750">
              <a:buFont typeface="Arial" panose="020B0604020202020204" pitchFamily="34" charset="0"/>
              <a:buChar char="•"/>
            </a:pPr>
            <a:r>
              <a:rPr lang="en-GB" sz="2400" dirty="0" err="1"/>
              <a:t>HICseq</a:t>
            </a:r>
            <a:endParaRPr lang="en-GB" sz="2400" dirty="0"/>
          </a:p>
        </p:txBody>
      </p:sp>
      <p:sp>
        <p:nvSpPr>
          <p:cNvPr id="8" name="Rectangle 7">
            <a:extLst>
              <a:ext uri="{FF2B5EF4-FFF2-40B4-BE49-F238E27FC236}">
                <a16:creationId xmlns:a16="http://schemas.microsoft.com/office/drawing/2014/main" id="{09DA083C-801B-1146-AFD2-6FF85D13A1F7}"/>
              </a:ext>
            </a:extLst>
          </p:cNvPr>
          <p:cNvSpPr/>
          <p:nvPr/>
        </p:nvSpPr>
        <p:spPr>
          <a:xfrm>
            <a:off x="838200" y="5897325"/>
            <a:ext cx="2565318" cy="369332"/>
          </a:xfrm>
          <a:prstGeom prst="rect">
            <a:avLst/>
          </a:prstGeom>
        </p:spPr>
        <p:txBody>
          <a:bodyPr wrap="none">
            <a:spAutoFit/>
          </a:bodyPr>
          <a:lstStyle/>
          <a:p>
            <a:r>
              <a:rPr lang="en-GB" dirty="0">
                <a:hlinkClick r:id="rId4"/>
              </a:rPr>
              <a:t>https://</a:t>
            </a:r>
            <a:r>
              <a:rPr lang="en-GB" dirty="0" err="1">
                <a:hlinkClick r:id="rId4"/>
              </a:rPr>
              <a:t>nf-co.re</a:t>
            </a:r>
            <a:r>
              <a:rPr lang="en-GB" dirty="0">
                <a:hlinkClick r:id="rId4"/>
              </a:rPr>
              <a:t>/pipelines</a:t>
            </a:r>
            <a:endParaRPr lang="en-GB" dirty="0"/>
          </a:p>
        </p:txBody>
      </p:sp>
      <p:sp>
        <p:nvSpPr>
          <p:cNvPr id="9" name="Rounded Rectangle 8">
            <a:extLst>
              <a:ext uri="{FF2B5EF4-FFF2-40B4-BE49-F238E27FC236}">
                <a16:creationId xmlns:a16="http://schemas.microsoft.com/office/drawing/2014/main" id="{78F4C97A-0109-B34B-8576-B03853EC9E95}"/>
              </a:ext>
            </a:extLst>
          </p:cNvPr>
          <p:cNvSpPr/>
          <p:nvPr/>
        </p:nvSpPr>
        <p:spPr>
          <a:xfrm>
            <a:off x="838200" y="551695"/>
            <a:ext cx="555765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Summarised Workflow</a:t>
            </a:r>
          </a:p>
        </p:txBody>
      </p:sp>
    </p:spTree>
    <p:extLst>
      <p:ext uri="{BB962C8B-B14F-4D97-AF65-F5344CB8AC3E}">
        <p14:creationId xmlns:p14="http://schemas.microsoft.com/office/powerpoint/2010/main" val="129120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F54DCE45-55C9-F944-9808-29EFCA20C5C4}"/>
              </a:ext>
            </a:extLst>
          </p:cNvPr>
          <p:cNvGrpSpPr/>
          <p:nvPr/>
        </p:nvGrpSpPr>
        <p:grpSpPr>
          <a:xfrm>
            <a:off x="2173461" y="2550888"/>
            <a:ext cx="814043" cy="493661"/>
            <a:chOff x="1888176" y="2046153"/>
            <a:chExt cx="814043" cy="493661"/>
          </a:xfrm>
        </p:grpSpPr>
        <p:sp>
          <p:nvSpPr>
            <p:cNvPr id="29" name="Rounded Rectangle 28">
              <a:extLst>
                <a:ext uri="{FF2B5EF4-FFF2-40B4-BE49-F238E27FC236}">
                  <a16:creationId xmlns:a16="http://schemas.microsoft.com/office/drawing/2014/main" id="{7C2B17D2-C1F9-8444-8DC5-B59E26D2DF4D}"/>
                </a:ext>
              </a:extLst>
            </p:cNvPr>
            <p:cNvSpPr/>
            <p:nvPr/>
          </p:nvSpPr>
          <p:spPr>
            <a:xfrm>
              <a:off x="2309344" y="2441177"/>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ounded Rectangle 29">
              <a:extLst>
                <a:ext uri="{FF2B5EF4-FFF2-40B4-BE49-F238E27FC236}">
                  <a16:creationId xmlns:a16="http://schemas.microsoft.com/office/drawing/2014/main" id="{FB49703B-9D6D-6147-9030-443BB683FBD7}"/>
                </a:ext>
              </a:extLst>
            </p:cNvPr>
            <p:cNvSpPr/>
            <p:nvPr/>
          </p:nvSpPr>
          <p:spPr>
            <a:xfrm>
              <a:off x="1903851" y="237596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ounded Rectangle 30">
              <a:extLst>
                <a:ext uri="{FF2B5EF4-FFF2-40B4-BE49-F238E27FC236}">
                  <a16:creationId xmlns:a16="http://schemas.microsoft.com/office/drawing/2014/main" id="{A46B4B23-3CC4-7742-A31F-17F2481EA938}"/>
                </a:ext>
              </a:extLst>
            </p:cNvPr>
            <p:cNvSpPr/>
            <p:nvPr/>
          </p:nvSpPr>
          <p:spPr>
            <a:xfrm>
              <a:off x="1888176" y="249409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ounded Rectangle 31">
              <a:extLst>
                <a:ext uri="{FF2B5EF4-FFF2-40B4-BE49-F238E27FC236}">
                  <a16:creationId xmlns:a16="http://schemas.microsoft.com/office/drawing/2014/main" id="{0E83D9A9-0E5A-A54F-97C6-C5D942BBF933}"/>
                </a:ext>
              </a:extLst>
            </p:cNvPr>
            <p:cNvSpPr/>
            <p:nvPr/>
          </p:nvSpPr>
          <p:spPr>
            <a:xfrm>
              <a:off x="2336459" y="204615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ounded Rectangle 32">
              <a:extLst>
                <a:ext uri="{FF2B5EF4-FFF2-40B4-BE49-F238E27FC236}">
                  <a16:creationId xmlns:a16="http://schemas.microsoft.com/office/drawing/2014/main" id="{F524C3E9-B816-014E-838E-8EBCFD9AC800}"/>
                </a:ext>
              </a:extLst>
            </p:cNvPr>
            <p:cNvSpPr/>
            <p:nvPr/>
          </p:nvSpPr>
          <p:spPr>
            <a:xfrm>
              <a:off x="2316209" y="233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ounded Rectangle 33">
              <a:extLst>
                <a:ext uri="{FF2B5EF4-FFF2-40B4-BE49-F238E27FC236}">
                  <a16:creationId xmlns:a16="http://schemas.microsoft.com/office/drawing/2014/main" id="{919571F7-1262-C54A-A3B5-D9368CF32125}"/>
                </a:ext>
              </a:extLst>
            </p:cNvPr>
            <p:cNvSpPr/>
            <p:nvPr/>
          </p:nvSpPr>
          <p:spPr>
            <a:xfrm>
              <a:off x="1938303" y="22623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ounded Rectangle 34">
              <a:extLst>
                <a:ext uri="{FF2B5EF4-FFF2-40B4-BE49-F238E27FC236}">
                  <a16:creationId xmlns:a16="http://schemas.microsoft.com/office/drawing/2014/main" id="{17E86772-0FB6-314B-BC11-0CBE2F57CE77}"/>
                </a:ext>
              </a:extLst>
            </p:cNvPr>
            <p:cNvSpPr/>
            <p:nvPr/>
          </p:nvSpPr>
          <p:spPr>
            <a:xfrm>
              <a:off x="2334538" y="2211333"/>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ounded Rectangle 35">
              <a:extLst>
                <a:ext uri="{FF2B5EF4-FFF2-40B4-BE49-F238E27FC236}">
                  <a16:creationId xmlns:a16="http://schemas.microsoft.com/office/drawing/2014/main" id="{A4DB5471-F1C2-A044-947F-2D1FD9F6EBF8}"/>
                </a:ext>
              </a:extLst>
            </p:cNvPr>
            <p:cNvSpPr/>
            <p:nvPr/>
          </p:nvSpPr>
          <p:spPr>
            <a:xfrm>
              <a:off x="1979760" y="21364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7" name="TextBox 36">
            <a:extLst>
              <a:ext uri="{FF2B5EF4-FFF2-40B4-BE49-F238E27FC236}">
                <a16:creationId xmlns:a16="http://schemas.microsoft.com/office/drawing/2014/main" id="{4F442926-86E3-3D46-84FE-4D4DF30B34B3}"/>
              </a:ext>
            </a:extLst>
          </p:cNvPr>
          <p:cNvSpPr txBox="1"/>
          <p:nvPr/>
        </p:nvSpPr>
        <p:spPr>
          <a:xfrm>
            <a:off x="2017083" y="3200371"/>
            <a:ext cx="1079142" cy="276999"/>
          </a:xfrm>
          <a:prstGeom prst="rect">
            <a:avLst/>
          </a:prstGeom>
          <a:noFill/>
        </p:spPr>
        <p:txBody>
          <a:bodyPr wrap="square" rtlCol="0">
            <a:spAutoFit/>
          </a:bodyPr>
          <a:lstStyle/>
          <a:p>
            <a:pPr algn="ctr"/>
            <a:r>
              <a:rPr lang="en-GB" sz="1200" dirty="0" err="1"/>
              <a:t>fastq</a:t>
            </a:r>
            <a:r>
              <a:rPr lang="en-GB" sz="1200" dirty="0"/>
              <a:t> file</a:t>
            </a:r>
          </a:p>
        </p:txBody>
      </p:sp>
      <p:sp>
        <p:nvSpPr>
          <p:cNvPr id="4" name="TextBox 3">
            <a:extLst>
              <a:ext uri="{FF2B5EF4-FFF2-40B4-BE49-F238E27FC236}">
                <a16:creationId xmlns:a16="http://schemas.microsoft.com/office/drawing/2014/main" id="{BEB2C308-0D37-E246-A308-B9E080177991}"/>
              </a:ext>
            </a:extLst>
          </p:cNvPr>
          <p:cNvSpPr txBox="1"/>
          <p:nvPr/>
        </p:nvSpPr>
        <p:spPr>
          <a:xfrm>
            <a:off x="2080252" y="1995282"/>
            <a:ext cx="1054712" cy="307777"/>
          </a:xfrm>
          <a:prstGeom prst="rect">
            <a:avLst/>
          </a:prstGeom>
          <a:noFill/>
        </p:spPr>
        <p:txBody>
          <a:bodyPr wrap="none" rtlCol="0">
            <a:spAutoFit/>
          </a:bodyPr>
          <a:lstStyle/>
          <a:p>
            <a:r>
              <a:rPr lang="en-GB" sz="1400" dirty="0"/>
              <a:t>“raw” reads</a:t>
            </a:r>
          </a:p>
        </p:txBody>
      </p:sp>
      <p:sp>
        <p:nvSpPr>
          <p:cNvPr id="79" name="TextBox 78">
            <a:extLst>
              <a:ext uri="{FF2B5EF4-FFF2-40B4-BE49-F238E27FC236}">
                <a16:creationId xmlns:a16="http://schemas.microsoft.com/office/drawing/2014/main" id="{63C216D5-D20B-9748-9CE2-563D8A1A4488}"/>
              </a:ext>
            </a:extLst>
          </p:cNvPr>
          <p:cNvSpPr txBox="1"/>
          <p:nvPr/>
        </p:nvSpPr>
        <p:spPr>
          <a:xfrm>
            <a:off x="467441" y="1995282"/>
            <a:ext cx="957313" cy="307777"/>
          </a:xfrm>
          <a:prstGeom prst="rect">
            <a:avLst/>
          </a:prstGeom>
          <a:noFill/>
        </p:spPr>
        <p:txBody>
          <a:bodyPr wrap="none" rtlCol="0">
            <a:spAutoFit/>
          </a:bodyPr>
          <a:lstStyle/>
          <a:p>
            <a:r>
              <a:rPr lang="en-GB" sz="1400" dirty="0"/>
              <a:t>Sequencer</a:t>
            </a:r>
          </a:p>
        </p:txBody>
      </p:sp>
      <p:pic>
        <p:nvPicPr>
          <p:cNvPr id="80" name="Picture 79">
            <a:extLst>
              <a:ext uri="{FF2B5EF4-FFF2-40B4-BE49-F238E27FC236}">
                <a16:creationId xmlns:a16="http://schemas.microsoft.com/office/drawing/2014/main" id="{557D1E39-7CA5-A24E-9A09-8D22CB67B2C4}"/>
              </a:ext>
            </a:extLst>
          </p:cNvPr>
          <p:cNvPicPr>
            <a:picLocks noChangeAspect="1"/>
          </p:cNvPicPr>
          <p:nvPr/>
        </p:nvPicPr>
        <p:blipFill rotWithShape="1">
          <a:blip r:embed="rId3"/>
          <a:srcRect l="18732" t="689" r="17691" b="628"/>
          <a:stretch/>
        </p:blipFill>
        <p:spPr>
          <a:xfrm>
            <a:off x="368148" y="2446520"/>
            <a:ext cx="1155898" cy="1009463"/>
          </a:xfrm>
          <a:prstGeom prst="rect">
            <a:avLst/>
          </a:prstGeom>
        </p:spPr>
      </p:pic>
      <p:sp>
        <p:nvSpPr>
          <p:cNvPr id="21" name="TextBox 20">
            <a:extLst>
              <a:ext uri="{FF2B5EF4-FFF2-40B4-BE49-F238E27FC236}">
                <a16:creationId xmlns:a16="http://schemas.microsoft.com/office/drawing/2014/main" id="{832B773D-839C-3F4A-9525-110F71650C61}"/>
              </a:ext>
            </a:extLst>
          </p:cNvPr>
          <p:cNvSpPr txBox="1"/>
          <p:nvPr/>
        </p:nvSpPr>
        <p:spPr>
          <a:xfrm>
            <a:off x="3466780" y="1887560"/>
            <a:ext cx="1418374" cy="523220"/>
          </a:xfrm>
          <a:prstGeom prst="rect">
            <a:avLst/>
          </a:prstGeom>
          <a:noFill/>
        </p:spPr>
        <p:txBody>
          <a:bodyPr wrap="square" rtlCol="0">
            <a:spAutoFit/>
          </a:bodyPr>
          <a:lstStyle/>
          <a:p>
            <a:pPr algn="ctr"/>
            <a:r>
              <a:rPr lang="en-GB" sz="1400" dirty="0"/>
              <a:t>Cleaned and trimmed reads</a:t>
            </a:r>
          </a:p>
        </p:txBody>
      </p:sp>
      <p:grpSp>
        <p:nvGrpSpPr>
          <p:cNvPr id="86" name="Group 85">
            <a:extLst>
              <a:ext uri="{FF2B5EF4-FFF2-40B4-BE49-F238E27FC236}">
                <a16:creationId xmlns:a16="http://schemas.microsoft.com/office/drawing/2014/main" id="{74E333C6-8B7D-BD47-8EEE-B900D9021590}"/>
              </a:ext>
            </a:extLst>
          </p:cNvPr>
          <p:cNvGrpSpPr/>
          <p:nvPr/>
        </p:nvGrpSpPr>
        <p:grpSpPr>
          <a:xfrm>
            <a:off x="3769906" y="2562733"/>
            <a:ext cx="812122" cy="403316"/>
            <a:chOff x="3351216" y="2546199"/>
            <a:chExt cx="812122" cy="403316"/>
          </a:xfrm>
        </p:grpSpPr>
        <p:sp>
          <p:nvSpPr>
            <p:cNvPr id="89" name="Rounded Rectangle 88">
              <a:extLst>
                <a:ext uri="{FF2B5EF4-FFF2-40B4-BE49-F238E27FC236}">
                  <a16:creationId xmlns:a16="http://schemas.microsoft.com/office/drawing/2014/main" id="{9D03EB66-3143-A843-8309-A9F0FD85F8D5}"/>
                </a:ext>
              </a:extLst>
            </p:cNvPr>
            <p:cNvSpPr/>
            <p:nvPr/>
          </p:nvSpPr>
          <p:spPr>
            <a:xfrm>
              <a:off x="3351216" y="2903795"/>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ounded Rectangle 90">
              <a:extLst>
                <a:ext uri="{FF2B5EF4-FFF2-40B4-BE49-F238E27FC236}">
                  <a16:creationId xmlns:a16="http://schemas.microsoft.com/office/drawing/2014/main" id="{0506DA7A-4C40-7A47-B92A-B4DF4F9FACB1}"/>
                </a:ext>
              </a:extLst>
            </p:cNvPr>
            <p:cNvSpPr/>
            <p:nvPr/>
          </p:nvSpPr>
          <p:spPr>
            <a:xfrm>
              <a:off x="3779249" y="2741800"/>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ounded Rectangle 91">
              <a:extLst>
                <a:ext uri="{FF2B5EF4-FFF2-40B4-BE49-F238E27FC236}">
                  <a16:creationId xmlns:a16="http://schemas.microsoft.com/office/drawing/2014/main" id="{EC4B7D67-CABD-0144-B3D4-5D2066D54098}"/>
                </a:ext>
              </a:extLst>
            </p:cNvPr>
            <p:cNvSpPr/>
            <p:nvPr/>
          </p:nvSpPr>
          <p:spPr>
            <a:xfrm>
              <a:off x="3401343" y="267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ounded Rectangle 92">
              <a:extLst>
                <a:ext uri="{FF2B5EF4-FFF2-40B4-BE49-F238E27FC236}">
                  <a16:creationId xmlns:a16="http://schemas.microsoft.com/office/drawing/2014/main" id="{58103CB4-0D5F-8A40-B875-A0274EC560D6}"/>
                </a:ext>
              </a:extLst>
            </p:cNvPr>
            <p:cNvSpPr/>
            <p:nvPr/>
          </p:nvSpPr>
          <p:spPr>
            <a:xfrm>
              <a:off x="3797578" y="262103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ounded Rectangle 93">
              <a:extLst>
                <a:ext uri="{FF2B5EF4-FFF2-40B4-BE49-F238E27FC236}">
                  <a16:creationId xmlns:a16="http://schemas.microsoft.com/office/drawing/2014/main" id="{6CA2C92F-0C37-2C40-BA94-9B2072A53998}"/>
                </a:ext>
              </a:extLst>
            </p:cNvPr>
            <p:cNvSpPr/>
            <p:nvPr/>
          </p:nvSpPr>
          <p:spPr>
            <a:xfrm>
              <a:off x="3442800" y="25461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24" name="Group 23">
            <a:extLst>
              <a:ext uri="{FF2B5EF4-FFF2-40B4-BE49-F238E27FC236}">
                <a16:creationId xmlns:a16="http://schemas.microsoft.com/office/drawing/2014/main" id="{4CFF6FBC-2716-4B40-BA91-7BBCB1ECE858}"/>
              </a:ext>
            </a:extLst>
          </p:cNvPr>
          <p:cNvGrpSpPr/>
          <p:nvPr/>
        </p:nvGrpSpPr>
        <p:grpSpPr>
          <a:xfrm>
            <a:off x="5458264" y="806183"/>
            <a:ext cx="1828800" cy="829839"/>
            <a:chOff x="5079677" y="301448"/>
            <a:chExt cx="1828800" cy="829839"/>
          </a:xfrm>
        </p:grpSpPr>
        <p:sp>
          <p:nvSpPr>
            <p:cNvPr id="22" name="TextBox 21">
              <a:extLst>
                <a:ext uri="{FF2B5EF4-FFF2-40B4-BE49-F238E27FC236}">
                  <a16:creationId xmlns:a16="http://schemas.microsoft.com/office/drawing/2014/main" id="{23663B6E-C769-F14C-B82B-B8FD08424827}"/>
                </a:ext>
              </a:extLst>
            </p:cNvPr>
            <p:cNvSpPr txBox="1"/>
            <p:nvPr/>
          </p:nvSpPr>
          <p:spPr>
            <a:xfrm>
              <a:off x="5218192" y="301448"/>
              <a:ext cx="1551771" cy="307777"/>
            </a:xfrm>
            <a:prstGeom prst="rect">
              <a:avLst/>
            </a:prstGeom>
            <a:noFill/>
          </p:spPr>
          <p:txBody>
            <a:bodyPr wrap="none" rtlCol="0">
              <a:spAutoFit/>
            </a:bodyPr>
            <a:lstStyle/>
            <a:p>
              <a:r>
                <a:rPr lang="en-GB" sz="1400" dirty="0"/>
                <a:t>Reference genome</a:t>
              </a:r>
            </a:p>
          </p:txBody>
        </p:sp>
        <p:sp>
          <p:nvSpPr>
            <p:cNvPr id="98" name="Rounded Rectangle 97">
              <a:extLst>
                <a:ext uri="{FF2B5EF4-FFF2-40B4-BE49-F238E27FC236}">
                  <a16:creationId xmlns:a16="http://schemas.microsoft.com/office/drawing/2014/main" id="{4E310912-8C90-9E42-BBE0-0728B6295942}"/>
                </a:ext>
              </a:extLst>
            </p:cNvPr>
            <p:cNvSpPr/>
            <p:nvPr/>
          </p:nvSpPr>
          <p:spPr>
            <a:xfrm>
              <a:off x="5079677" y="701881"/>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34EF3421-135C-FF45-BB64-010FEF039112}"/>
                </a:ext>
              </a:extLst>
            </p:cNvPr>
            <p:cNvSpPr txBox="1"/>
            <p:nvPr/>
          </p:nvSpPr>
          <p:spPr>
            <a:xfrm>
              <a:off x="5637345" y="854288"/>
              <a:ext cx="713465" cy="276999"/>
            </a:xfrm>
            <a:prstGeom prst="rect">
              <a:avLst/>
            </a:prstGeom>
            <a:noFill/>
          </p:spPr>
          <p:txBody>
            <a:bodyPr wrap="none" rtlCol="0">
              <a:spAutoFit/>
            </a:bodyPr>
            <a:lstStyle/>
            <a:p>
              <a:r>
                <a:rPr lang="en-GB" sz="1200" dirty="0" err="1"/>
                <a:t>fasta</a:t>
              </a:r>
              <a:r>
                <a:rPr lang="en-GB" sz="1200" dirty="0"/>
                <a:t> file</a:t>
              </a:r>
            </a:p>
          </p:txBody>
        </p:sp>
      </p:grpSp>
      <p:grpSp>
        <p:nvGrpSpPr>
          <p:cNvPr id="26" name="Group 25">
            <a:extLst>
              <a:ext uri="{FF2B5EF4-FFF2-40B4-BE49-F238E27FC236}">
                <a16:creationId xmlns:a16="http://schemas.microsoft.com/office/drawing/2014/main" id="{4CE4B115-4A84-824C-8130-8EDBD6813547}"/>
              </a:ext>
            </a:extLst>
          </p:cNvPr>
          <p:cNvGrpSpPr/>
          <p:nvPr/>
        </p:nvGrpSpPr>
        <p:grpSpPr>
          <a:xfrm>
            <a:off x="5420230" y="2581917"/>
            <a:ext cx="1828800" cy="294432"/>
            <a:chOff x="5181600" y="2077182"/>
            <a:chExt cx="1828800" cy="294432"/>
          </a:xfrm>
        </p:grpSpPr>
        <p:sp>
          <p:nvSpPr>
            <p:cNvPr id="101" name="Rounded Rectangle 100">
              <a:extLst>
                <a:ext uri="{FF2B5EF4-FFF2-40B4-BE49-F238E27FC236}">
                  <a16:creationId xmlns:a16="http://schemas.microsoft.com/office/drawing/2014/main" id="{56ED603B-A44A-054D-A505-7411C9CA4A75}"/>
                </a:ext>
              </a:extLst>
            </p:cNvPr>
            <p:cNvSpPr/>
            <p:nvPr/>
          </p:nvSpPr>
          <p:spPr>
            <a:xfrm>
              <a:off x="5181600" y="2294295"/>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ounded Rectangle 102">
              <a:extLst>
                <a:ext uri="{FF2B5EF4-FFF2-40B4-BE49-F238E27FC236}">
                  <a16:creationId xmlns:a16="http://schemas.microsoft.com/office/drawing/2014/main" id="{6A1E0ACD-B466-8548-8674-4C85879F9203}"/>
                </a:ext>
              </a:extLst>
            </p:cNvPr>
            <p:cNvSpPr/>
            <p:nvPr/>
          </p:nvSpPr>
          <p:spPr>
            <a:xfrm>
              <a:off x="5266802" y="222950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ounded Rectangle 103">
              <a:extLst>
                <a:ext uri="{FF2B5EF4-FFF2-40B4-BE49-F238E27FC236}">
                  <a16:creationId xmlns:a16="http://schemas.microsoft.com/office/drawing/2014/main" id="{79625901-3785-874C-9DA6-E5CA00504101}"/>
                </a:ext>
              </a:extLst>
            </p:cNvPr>
            <p:cNvSpPr/>
            <p:nvPr/>
          </p:nvSpPr>
          <p:spPr>
            <a:xfrm>
              <a:off x="6599904" y="222612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FFBBE395-6F8F-E043-8D8F-C59FC7992823}"/>
                </a:ext>
              </a:extLst>
            </p:cNvPr>
            <p:cNvSpPr/>
            <p:nvPr/>
          </p:nvSpPr>
          <p:spPr>
            <a:xfrm>
              <a:off x="5372911" y="215642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E9C45958-E891-7E48-B6EB-90A6944160D5}"/>
                </a:ext>
              </a:extLst>
            </p:cNvPr>
            <p:cNvSpPr/>
            <p:nvPr/>
          </p:nvSpPr>
          <p:spPr>
            <a:xfrm>
              <a:off x="6524926" y="215201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7589A1F4-065E-504B-8F64-A22CD237D909}"/>
                </a:ext>
              </a:extLst>
            </p:cNvPr>
            <p:cNvSpPr/>
            <p:nvPr/>
          </p:nvSpPr>
          <p:spPr>
            <a:xfrm>
              <a:off x="5209093" y="207718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08" name="TextBox 107">
            <a:extLst>
              <a:ext uri="{FF2B5EF4-FFF2-40B4-BE49-F238E27FC236}">
                <a16:creationId xmlns:a16="http://schemas.microsoft.com/office/drawing/2014/main" id="{8595C0EA-7671-374C-A0D6-51F42435844A}"/>
              </a:ext>
            </a:extLst>
          </p:cNvPr>
          <p:cNvSpPr txBox="1"/>
          <p:nvPr/>
        </p:nvSpPr>
        <p:spPr>
          <a:xfrm>
            <a:off x="5756681" y="3200371"/>
            <a:ext cx="1155898" cy="276999"/>
          </a:xfrm>
          <a:prstGeom prst="rect">
            <a:avLst/>
          </a:prstGeom>
          <a:noFill/>
        </p:spPr>
        <p:txBody>
          <a:bodyPr wrap="square" rtlCol="0">
            <a:spAutoFit/>
          </a:bodyPr>
          <a:lstStyle/>
          <a:p>
            <a:pPr algn="ctr"/>
            <a:r>
              <a:rPr lang="en-GB" sz="1200" dirty="0"/>
              <a:t>BAM/SAM file</a:t>
            </a:r>
          </a:p>
        </p:txBody>
      </p:sp>
      <p:sp>
        <p:nvSpPr>
          <p:cNvPr id="110" name="TextBox 109">
            <a:extLst>
              <a:ext uri="{FF2B5EF4-FFF2-40B4-BE49-F238E27FC236}">
                <a16:creationId xmlns:a16="http://schemas.microsoft.com/office/drawing/2014/main" id="{DE2B34BA-2BBB-D246-83DB-AE42A2C02802}"/>
              </a:ext>
            </a:extLst>
          </p:cNvPr>
          <p:cNvSpPr txBox="1"/>
          <p:nvPr/>
        </p:nvSpPr>
        <p:spPr>
          <a:xfrm>
            <a:off x="5756681" y="1995282"/>
            <a:ext cx="1177758" cy="307777"/>
          </a:xfrm>
          <a:prstGeom prst="rect">
            <a:avLst/>
          </a:prstGeom>
          <a:noFill/>
        </p:spPr>
        <p:txBody>
          <a:bodyPr wrap="none" rtlCol="0">
            <a:spAutoFit/>
          </a:bodyPr>
          <a:lstStyle/>
          <a:p>
            <a:r>
              <a:rPr lang="en-GB" sz="1400" dirty="0"/>
              <a:t>Aligned reads</a:t>
            </a:r>
          </a:p>
        </p:txBody>
      </p:sp>
      <p:sp>
        <p:nvSpPr>
          <p:cNvPr id="111" name="TextBox 110">
            <a:extLst>
              <a:ext uri="{FF2B5EF4-FFF2-40B4-BE49-F238E27FC236}">
                <a16:creationId xmlns:a16="http://schemas.microsoft.com/office/drawing/2014/main" id="{45384C0C-B1B3-3448-BA80-832F8BB3EFA9}"/>
              </a:ext>
            </a:extLst>
          </p:cNvPr>
          <p:cNvSpPr txBox="1"/>
          <p:nvPr/>
        </p:nvSpPr>
        <p:spPr>
          <a:xfrm>
            <a:off x="3636396" y="3200371"/>
            <a:ext cx="1079142" cy="276999"/>
          </a:xfrm>
          <a:prstGeom prst="rect">
            <a:avLst/>
          </a:prstGeom>
          <a:noFill/>
        </p:spPr>
        <p:txBody>
          <a:bodyPr wrap="square" rtlCol="0">
            <a:spAutoFit/>
          </a:bodyPr>
          <a:lstStyle/>
          <a:p>
            <a:pPr algn="ctr"/>
            <a:r>
              <a:rPr lang="en-GB" sz="1200" dirty="0" err="1"/>
              <a:t>fastq</a:t>
            </a:r>
            <a:r>
              <a:rPr lang="en-GB" sz="1200" dirty="0"/>
              <a:t> file</a:t>
            </a:r>
          </a:p>
        </p:txBody>
      </p:sp>
      <p:pic>
        <p:nvPicPr>
          <p:cNvPr id="114" name="Picture 113">
            <a:extLst>
              <a:ext uri="{FF2B5EF4-FFF2-40B4-BE49-F238E27FC236}">
                <a16:creationId xmlns:a16="http://schemas.microsoft.com/office/drawing/2014/main" id="{E610C19C-8C73-8C48-A7B7-5895F43384EC}"/>
              </a:ext>
            </a:extLst>
          </p:cNvPr>
          <p:cNvPicPr>
            <a:picLocks noChangeAspect="1"/>
          </p:cNvPicPr>
          <p:nvPr/>
        </p:nvPicPr>
        <p:blipFill>
          <a:blip r:embed="rId4"/>
          <a:stretch>
            <a:fillRect/>
          </a:stretch>
        </p:blipFill>
        <p:spPr>
          <a:xfrm>
            <a:off x="8835093" y="3834255"/>
            <a:ext cx="2949586" cy="948081"/>
          </a:xfrm>
          <a:prstGeom prst="rect">
            <a:avLst/>
          </a:prstGeom>
        </p:spPr>
      </p:pic>
      <p:sp>
        <p:nvSpPr>
          <p:cNvPr id="27" name="TextBox 26">
            <a:extLst>
              <a:ext uri="{FF2B5EF4-FFF2-40B4-BE49-F238E27FC236}">
                <a16:creationId xmlns:a16="http://schemas.microsoft.com/office/drawing/2014/main" id="{C2A1EA33-60E3-CF4C-A310-681547B4D5FF}"/>
              </a:ext>
            </a:extLst>
          </p:cNvPr>
          <p:cNvSpPr txBox="1"/>
          <p:nvPr/>
        </p:nvSpPr>
        <p:spPr>
          <a:xfrm>
            <a:off x="9296756" y="3534608"/>
            <a:ext cx="2026260" cy="307777"/>
          </a:xfrm>
          <a:prstGeom prst="rect">
            <a:avLst/>
          </a:prstGeom>
          <a:noFill/>
        </p:spPr>
        <p:txBody>
          <a:bodyPr wrap="none" rtlCol="0">
            <a:spAutoFit/>
          </a:bodyPr>
          <a:lstStyle/>
          <a:p>
            <a:r>
              <a:rPr lang="en-GB" sz="1400" dirty="0"/>
              <a:t>Remove duplicated reads</a:t>
            </a:r>
          </a:p>
        </p:txBody>
      </p:sp>
      <p:sp>
        <p:nvSpPr>
          <p:cNvPr id="117" name="TextBox 116">
            <a:extLst>
              <a:ext uri="{FF2B5EF4-FFF2-40B4-BE49-F238E27FC236}">
                <a16:creationId xmlns:a16="http://schemas.microsoft.com/office/drawing/2014/main" id="{DE9A596E-16A0-2F48-8811-4BC1B1FA597F}"/>
              </a:ext>
            </a:extLst>
          </p:cNvPr>
          <p:cNvSpPr txBox="1"/>
          <p:nvPr/>
        </p:nvSpPr>
        <p:spPr>
          <a:xfrm>
            <a:off x="9731937" y="4871793"/>
            <a:ext cx="1155898" cy="276999"/>
          </a:xfrm>
          <a:prstGeom prst="rect">
            <a:avLst/>
          </a:prstGeom>
          <a:noFill/>
        </p:spPr>
        <p:txBody>
          <a:bodyPr wrap="square" rtlCol="0">
            <a:spAutoFit/>
          </a:bodyPr>
          <a:lstStyle/>
          <a:p>
            <a:pPr algn="ctr"/>
            <a:r>
              <a:rPr lang="en-GB" sz="1200" dirty="0"/>
              <a:t>SAM file</a:t>
            </a:r>
          </a:p>
        </p:txBody>
      </p:sp>
      <p:pic>
        <p:nvPicPr>
          <p:cNvPr id="119" name="Picture 118">
            <a:extLst>
              <a:ext uri="{FF2B5EF4-FFF2-40B4-BE49-F238E27FC236}">
                <a16:creationId xmlns:a16="http://schemas.microsoft.com/office/drawing/2014/main" id="{619435DC-B20E-3F4F-AF15-EB62DCF9F477}"/>
              </a:ext>
            </a:extLst>
          </p:cNvPr>
          <p:cNvPicPr>
            <a:picLocks noChangeAspect="1"/>
          </p:cNvPicPr>
          <p:nvPr/>
        </p:nvPicPr>
        <p:blipFill rotWithShape="1">
          <a:blip r:embed="rId5"/>
          <a:srcRect t="19987" b="16510"/>
          <a:stretch/>
        </p:blipFill>
        <p:spPr>
          <a:xfrm>
            <a:off x="8767442" y="1644584"/>
            <a:ext cx="3084888" cy="1096525"/>
          </a:xfrm>
          <a:prstGeom prst="rect">
            <a:avLst/>
          </a:prstGeom>
        </p:spPr>
      </p:pic>
      <p:sp>
        <p:nvSpPr>
          <p:cNvPr id="78" name="TextBox 77">
            <a:extLst>
              <a:ext uri="{FF2B5EF4-FFF2-40B4-BE49-F238E27FC236}">
                <a16:creationId xmlns:a16="http://schemas.microsoft.com/office/drawing/2014/main" id="{4E89382C-37CB-2045-801C-8C60133FFB83}"/>
              </a:ext>
            </a:extLst>
          </p:cNvPr>
          <p:cNvSpPr txBox="1"/>
          <p:nvPr/>
        </p:nvSpPr>
        <p:spPr>
          <a:xfrm>
            <a:off x="9114783" y="1329151"/>
            <a:ext cx="2390206" cy="307777"/>
          </a:xfrm>
          <a:prstGeom prst="rect">
            <a:avLst/>
          </a:prstGeom>
          <a:noFill/>
        </p:spPr>
        <p:txBody>
          <a:bodyPr wrap="none" rtlCol="0">
            <a:spAutoFit/>
          </a:bodyPr>
          <a:lstStyle/>
          <a:p>
            <a:r>
              <a:rPr lang="en-GB" sz="1400" dirty="0"/>
              <a:t>Genome browser visualization</a:t>
            </a:r>
          </a:p>
        </p:txBody>
      </p:sp>
      <p:sp>
        <p:nvSpPr>
          <p:cNvPr id="81" name="TextBox 80">
            <a:extLst>
              <a:ext uri="{FF2B5EF4-FFF2-40B4-BE49-F238E27FC236}">
                <a16:creationId xmlns:a16="http://schemas.microsoft.com/office/drawing/2014/main" id="{EA573E52-E084-AA45-9880-A659F0D8EEAA}"/>
              </a:ext>
            </a:extLst>
          </p:cNvPr>
          <p:cNvSpPr txBox="1"/>
          <p:nvPr/>
        </p:nvSpPr>
        <p:spPr>
          <a:xfrm>
            <a:off x="9885732" y="2763757"/>
            <a:ext cx="848309" cy="276999"/>
          </a:xfrm>
          <a:prstGeom prst="rect">
            <a:avLst/>
          </a:prstGeom>
          <a:noFill/>
        </p:spPr>
        <p:txBody>
          <a:bodyPr wrap="none" rtlCol="0">
            <a:spAutoFit/>
          </a:bodyPr>
          <a:lstStyle/>
          <a:p>
            <a:r>
              <a:rPr lang="en-GB" sz="1200" dirty="0" err="1"/>
              <a:t>BigWig</a:t>
            </a:r>
            <a:r>
              <a:rPr lang="en-GB" sz="1200" dirty="0"/>
              <a:t> file</a:t>
            </a:r>
          </a:p>
        </p:txBody>
      </p:sp>
      <p:cxnSp>
        <p:nvCxnSpPr>
          <p:cNvPr id="113" name="Straight Arrow Connector 112">
            <a:extLst>
              <a:ext uri="{FF2B5EF4-FFF2-40B4-BE49-F238E27FC236}">
                <a16:creationId xmlns:a16="http://schemas.microsoft.com/office/drawing/2014/main" id="{67AF16A1-A36F-E64B-B372-A101A883D47B}"/>
              </a:ext>
            </a:extLst>
          </p:cNvPr>
          <p:cNvCxnSpPr/>
          <p:nvPr/>
        </p:nvCxnSpPr>
        <p:spPr>
          <a:xfrm>
            <a:off x="1684877" y="2730863"/>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AABC29BF-83FC-4441-A80E-A9FDC1EB0FF6}"/>
              </a:ext>
            </a:extLst>
          </p:cNvPr>
          <p:cNvCxnSpPr/>
          <p:nvPr/>
        </p:nvCxnSpPr>
        <p:spPr>
          <a:xfrm>
            <a:off x="3244988" y="2744720"/>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1A3AAC3-E6FE-F646-A5C3-E88CE08BEB2E}"/>
              </a:ext>
            </a:extLst>
          </p:cNvPr>
          <p:cNvCxnSpPr/>
          <p:nvPr/>
        </p:nvCxnSpPr>
        <p:spPr>
          <a:xfrm>
            <a:off x="4797752" y="2744719"/>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F2592071-E3A8-0A4C-BBFC-438C9AB162A7}"/>
              </a:ext>
            </a:extLst>
          </p:cNvPr>
          <p:cNvCxnSpPr>
            <a:cxnSpLocks/>
          </p:cNvCxnSpPr>
          <p:nvPr/>
        </p:nvCxnSpPr>
        <p:spPr>
          <a:xfrm rot="5400000">
            <a:off x="6192603" y="1840960"/>
            <a:ext cx="39319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0346C85-B850-7840-9099-7C4AA18C35C7}"/>
              </a:ext>
            </a:extLst>
          </p:cNvPr>
          <p:cNvCxnSpPr>
            <a:cxnSpLocks/>
          </p:cNvCxnSpPr>
          <p:nvPr/>
        </p:nvCxnSpPr>
        <p:spPr>
          <a:xfrm rot="16200000">
            <a:off x="10112199" y="3253609"/>
            <a:ext cx="395375"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3" name="Freeform 122">
            <a:extLst>
              <a:ext uri="{FF2B5EF4-FFF2-40B4-BE49-F238E27FC236}">
                <a16:creationId xmlns:a16="http://schemas.microsoft.com/office/drawing/2014/main" id="{E3C96CC4-DA1F-9845-9ECF-1B4229C6E569}"/>
              </a:ext>
            </a:extLst>
          </p:cNvPr>
          <p:cNvSpPr/>
          <p:nvPr/>
        </p:nvSpPr>
        <p:spPr>
          <a:xfrm>
            <a:off x="7005296" y="2683287"/>
            <a:ext cx="1000797" cy="2531475"/>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Lst>
            <a:ahLst/>
            <a:cxnLst>
              <a:cxn ang="0">
                <a:pos x="connsiteX0" y="connsiteY0"/>
              </a:cxn>
              <a:cxn ang="0">
                <a:pos x="connsiteX1" y="connsiteY1"/>
              </a:cxn>
              <a:cxn ang="0">
                <a:pos x="connsiteX2" y="connsiteY2"/>
              </a:cxn>
              <a:cxn ang="0">
                <a:pos x="connsiteX3" y="connsiteY3"/>
              </a:cxn>
            </a:cxnLst>
            <a:rect l="l" t="t" r="r" b="b"/>
            <a:pathLst>
              <a:path w="678191" h="1291680">
                <a:moveTo>
                  <a:pt x="214807" y="0"/>
                </a:moveTo>
                <a:lnTo>
                  <a:pt x="677722" y="5715"/>
                </a:lnTo>
                <a:cubicBezTo>
                  <a:pt x="675769" y="429630"/>
                  <a:pt x="679568" y="881985"/>
                  <a:pt x="677615" y="1291680"/>
                </a:cubicBezTo>
                <a:lnTo>
                  <a:pt x="0" y="1284677"/>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2" name="Picture 141">
            <a:extLst>
              <a:ext uri="{FF2B5EF4-FFF2-40B4-BE49-F238E27FC236}">
                <a16:creationId xmlns:a16="http://schemas.microsoft.com/office/drawing/2014/main" id="{4928D0BC-44C2-FB43-BAF1-A9FC117AF9A8}"/>
              </a:ext>
            </a:extLst>
          </p:cNvPr>
          <p:cNvPicPr>
            <a:picLocks noChangeAspect="1"/>
          </p:cNvPicPr>
          <p:nvPr/>
        </p:nvPicPr>
        <p:blipFill>
          <a:blip r:embed="rId6"/>
          <a:stretch>
            <a:fillRect/>
          </a:stretch>
        </p:blipFill>
        <p:spPr>
          <a:xfrm>
            <a:off x="4502286" y="4521085"/>
            <a:ext cx="2474294" cy="1336012"/>
          </a:xfrm>
          <a:prstGeom prst="rect">
            <a:avLst/>
          </a:prstGeom>
        </p:spPr>
      </p:pic>
      <p:sp>
        <p:nvSpPr>
          <p:cNvPr id="145" name="TextBox 144">
            <a:extLst>
              <a:ext uri="{FF2B5EF4-FFF2-40B4-BE49-F238E27FC236}">
                <a16:creationId xmlns:a16="http://schemas.microsoft.com/office/drawing/2014/main" id="{E038208A-6B93-2E46-85D1-74AF57641143}"/>
              </a:ext>
            </a:extLst>
          </p:cNvPr>
          <p:cNvSpPr txBox="1"/>
          <p:nvPr/>
        </p:nvSpPr>
        <p:spPr>
          <a:xfrm>
            <a:off x="4875863" y="4172657"/>
            <a:ext cx="1727139" cy="307777"/>
          </a:xfrm>
          <a:prstGeom prst="rect">
            <a:avLst/>
          </a:prstGeom>
          <a:noFill/>
        </p:spPr>
        <p:txBody>
          <a:bodyPr wrap="none" rtlCol="0">
            <a:spAutoFit/>
          </a:bodyPr>
          <a:lstStyle/>
          <a:p>
            <a:r>
              <a:rPr lang="en-GB" sz="1400" dirty="0"/>
              <a:t>Quality control check</a:t>
            </a:r>
          </a:p>
        </p:txBody>
      </p:sp>
      <p:sp>
        <p:nvSpPr>
          <p:cNvPr id="146" name="TextBox 145">
            <a:extLst>
              <a:ext uri="{FF2B5EF4-FFF2-40B4-BE49-F238E27FC236}">
                <a16:creationId xmlns:a16="http://schemas.microsoft.com/office/drawing/2014/main" id="{8320FC73-3FF5-1F43-A766-2E18DD554E66}"/>
              </a:ext>
            </a:extLst>
          </p:cNvPr>
          <p:cNvSpPr txBox="1"/>
          <p:nvPr/>
        </p:nvSpPr>
        <p:spPr>
          <a:xfrm>
            <a:off x="5110363" y="6036993"/>
            <a:ext cx="1155898" cy="276999"/>
          </a:xfrm>
          <a:prstGeom prst="rect">
            <a:avLst/>
          </a:prstGeom>
          <a:noFill/>
        </p:spPr>
        <p:txBody>
          <a:bodyPr wrap="square" rtlCol="0">
            <a:spAutoFit/>
          </a:bodyPr>
          <a:lstStyle/>
          <a:p>
            <a:pPr algn="ctr"/>
            <a:r>
              <a:rPr lang="en-GB" sz="1200" dirty="0" err="1"/>
              <a:t>MultiQC</a:t>
            </a:r>
            <a:r>
              <a:rPr lang="en-GB" sz="1200" dirty="0"/>
              <a:t> report</a:t>
            </a:r>
          </a:p>
        </p:txBody>
      </p:sp>
      <p:cxnSp>
        <p:nvCxnSpPr>
          <p:cNvPr id="148" name="Straight Arrow Connector 147">
            <a:extLst>
              <a:ext uri="{FF2B5EF4-FFF2-40B4-BE49-F238E27FC236}">
                <a16:creationId xmlns:a16="http://schemas.microsoft.com/office/drawing/2014/main" id="{DC5FC9C8-E421-9B4F-B823-CB7642FBC693}"/>
              </a:ext>
            </a:extLst>
          </p:cNvPr>
          <p:cNvCxnSpPr>
            <a:cxnSpLocks/>
          </p:cNvCxnSpPr>
          <p:nvPr/>
        </p:nvCxnSpPr>
        <p:spPr>
          <a:xfrm>
            <a:off x="8040764" y="4322583"/>
            <a:ext cx="836267"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7714B4D5-F718-754A-9E0F-DB8F8BDF154F}"/>
              </a:ext>
            </a:extLst>
          </p:cNvPr>
          <p:cNvSpPr txBox="1"/>
          <p:nvPr/>
        </p:nvSpPr>
        <p:spPr>
          <a:xfrm>
            <a:off x="1254533" y="4133405"/>
            <a:ext cx="1418530" cy="307777"/>
          </a:xfrm>
          <a:prstGeom prst="rect">
            <a:avLst/>
          </a:prstGeom>
          <a:noFill/>
        </p:spPr>
        <p:txBody>
          <a:bodyPr wrap="none" rtlCol="0">
            <a:spAutoFit/>
          </a:bodyPr>
          <a:lstStyle/>
          <a:p>
            <a:r>
              <a:rPr lang="en-GB" sz="1400" dirty="0"/>
              <a:t>Read count table</a:t>
            </a:r>
          </a:p>
        </p:txBody>
      </p:sp>
      <p:graphicFrame>
        <p:nvGraphicFramePr>
          <p:cNvPr id="150" name="Table 149">
            <a:extLst>
              <a:ext uri="{FF2B5EF4-FFF2-40B4-BE49-F238E27FC236}">
                <a16:creationId xmlns:a16="http://schemas.microsoft.com/office/drawing/2014/main" id="{B0A07493-63FD-984B-A627-179FEFA9E996}"/>
              </a:ext>
            </a:extLst>
          </p:cNvPr>
          <p:cNvGraphicFramePr>
            <a:graphicFrameLocks noGrp="1"/>
          </p:cNvGraphicFramePr>
          <p:nvPr>
            <p:extLst>
              <p:ext uri="{D42A27DB-BD31-4B8C-83A1-F6EECF244321}">
                <p14:modId xmlns:p14="http://schemas.microsoft.com/office/powerpoint/2010/main" val="1469182886"/>
              </p:ext>
            </p:extLst>
          </p:nvPr>
        </p:nvGraphicFramePr>
        <p:xfrm>
          <a:off x="544606" y="4558267"/>
          <a:ext cx="3091790" cy="1483360"/>
        </p:xfrm>
        <a:graphic>
          <a:graphicData uri="http://schemas.openxmlformats.org/drawingml/2006/table">
            <a:tbl>
              <a:tblPr firstRow="1" bandRow="1">
                <a:tableStyleId>{5C22544A-7EE6-4342-B048-85BDC9FD1C3A}</a:tableStyleId>
              </a:tblPr>
              <a:tblGrid>
                <a:gridCol w="1545895">
                  <a:extLst>
                    <a:ext uri="{9D8B030D-6E8A-4147-A177-3AD203B41FA5}">
                      <a16:colId xmlns:a16="http://schemas.microsoft.com/office/drawing/2014/main" val="718993216"/>
                    </a:ext>
                  </a:extLst>
                </a:gridCol>
                <a:gridCol w="1545895">
                  <a:extLst>
                    <a:ext uri="{9D8B030D-6E8A-4147-A177-3AD203B41FA5}">
                      <a16:colId xmlns:a16="http://schemas.microsoft.com/office/drawing/2014/main" val="4246443102"/>
                    </a:ext>
                  </a:extLst>
                </a:gridCol>
              </a:tblGrid>
              <a:tr h="370840">
                <a:tc>
                  <a:txBody>
                    <a:bodyPr/>
                    <a:lstStyle/>
                    <a:p>
                      <a:pPr algn="ctr"/>
                      <a:r>
                        <a:rPr lang="en-GB" dirty="0"/>
                        <a:t>Gene/Region</a:t>
                      </a:r>
                    </a:p>
                  </a:txBody>
                  <a:tcPr/>
                </a:tc>
                <a:tc>
                  <a:txBody>
                    <a:bodyPr/>
                    <a:lstStyle/>
                    <a:p>
                      <a:pPr algn="ctr"/>
                      <a:r>
                        <a:rPr lang="en-GB" dirty="0"/>
                        <a:t>Counts</a:t>
                      </a:r>
                    </a:p>
                  </a:txBody>
                  <a:tcPr/>
                </a:tc>
                <a:extLst>
                  <a:ext uri="{0D108BD9-81ED-4DB2-BD59-A6C34878D82A}">
                    <a16:rowId xmlns:a16="http://schemas.microsoft.com/office/drawing/2014/main" val="810967668"/>
                  </a:ext>
                </a:extLst>
              </a:tr>
              <a:tr h="370840">
                <a:tc>
                  <a:txBody>
                    <a:bodyPr/>
                    <a:lstStyle/>
                    <a:p>
                      <a:pPr algn="ctr"/>
                      <a:r>
                        <a:rPr lang="en-GB" dirty="0"/>
                        <a:t>A</a:t>
                      </a:r>
                    </a:p>
                  </a:txBody>
                  <a:tcPr/>
                </a:tc>
                <a:tc>
                  <a:txBody>
                    <a:bodyPr/>
                    <a:lstStyle/>
                    <a:p>
                      <a:pPr algn="ctr"/>
                      <a:r>
                        <a:rPr lang="en-GB" dirty="0"/>
                        <a:t>5</a:t>
                      </a:r>
                    </a:p>
                  </a:txBody>
                  <a:tcPr/>
                </a:tc>
                <a:extLst>
                  <a:ext uri="{0D108BD9-81ED-4DB2-BD59-A6C34878D82A}">
                    <a16:rowId xmlns:a16="http://schemas.microsoft.com/office/drawing/2014/main" val="3753006133"/>
                  </a:ext>
                </a:extLst>
              </a:tr>
              <a:tr h="370840">
                <a:tc>
                  <a:txBody>
                    <a:bodyPr/>
                    <a:lstStyle/>
                    <a:p>
                      <a:pPr algn="ctr"/>
                      <a:r>
                        <a:rPr lang="en-GB" dirty="0"/>
                        <a:t>B</a:t>
                      </a:r>
                    </a:p>
                  </a:txBody>
                  <a:tcPr/>
                </a:tc>
                <a:tc>
                  <a:txBody>
                    <a:bodyPr/>
                    <a:lstStyle/>
                    <a:p>
                      <a:pPr algn="ctr"/>
                      <a:r>
                        <a:rPr lang="en-GB" dirty="0"/>
                        <a:t>3</a:t>
                      </a:r>
                    </a:p>
                  </a:txBody>
                  <a:tcPr/>
                </a:tc>
                <a:extLst>
                  <a:ext uri="{0D108BD9-81ED-4DB2-BD59-A6C34878D82A}">
                    <a16:rowId xmlns:a16="http://schemas.microsoft.com/office/drawing/2014/main" val="389462449"/>
                  </a:ext>
                </a:extLst>
              </a:tr>
              <a:tr h="370840">
                <a:tc>
                  <a:txBody>
                    <a:bodyPr/>
                    <a:lstStyle/>
                    <a:p>
                      <a:pPr algn="ctr"/>
                      <a:r>
                        <a:rPr lang="en-GB" dirty="0"/>
                        <a:t>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153" name="Straight Arrow Connector 152">
            <a:extLst>
              <a:ext uri="{FF2B5EF4-FFF2-40B4-BE49-F238E27FC236}">
                <a16:creationId xmlns:a16="http://schemas.microsoft.com/office/drawing/2014/main" id="{1FEA49EC-1310-EE4A-8CB6-2575A164B793}"/>
              </a:ext>
            </a:extLst>
          </p:cNvPr>
          <p:cNvCxnSpPr>
            <a:cxnSpLocks/>
          </p:cNvCxnSpPr>
          <p:nvPr/>
        </p:nvCxnSpPr>
        <p:spPr>
          <a:xfrm>
            <a:off x="5740277" y="3770487"/>
            <a:ext cx="0" cy="38126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6" name="Freeform 155">
            <a:extLst>
              <a:ext uri="{FF2B5EF4-FFF2-40B4-BE49-F238E27FC236}">
                <a16:creationId xmlns:a16="http://schemas.microsoft.com/office/drawing/2014/main" id="{CE5677D9-9ABD-8C46-9709-C684AA59232E}"/>
              </a:ext>
            </a:extLst>
          </p:cNvPr>
          <p:cNvSpPr/>
          <p:nvPr/>
        </p:nvSpPr>
        <p:spPr>
          <a:xfrm>
            <a:off x="7014723" y="5107837"/>
            <a:ext cx="3294953" cy="448061"/>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 name="connsiteX0" fmla="*/ 677722 w 678191"/>
              <a:gd name="connsiteY0" fmla="*/ 0 h 1285965"/>
              <a:gd name="connsiteX1" fmla="*/ 677615 w 678191"/>
              <a:gd name="connsiteY1" fmla="*/ 1285965 h 1285965"/>
              <a:gd name="connsiteX2" fmla="*/ 0 w 678191"/>
              <a:gd name="connsiteY2" fmla="*/ 1278962 h 1285965"/>
              <a:gd name="connsiteX0" fmla="*/ 677722 w 678302"/>
              <a:gd name="connsiteY0" fmla="*/ 0 h 1285965"/>
              <a:gd name="connsiteX1" fmla="*/ 677615 w 678302"/>
              <a:gd name="connsiteY1" fmla="*/ 1285965 h 1285965"/>
              <a:gd name="connsiteX2" fmla="*/ 0 w 678302"/>
              <a:gd name="connsiteY2" fmla="*/ 1278962 h 1285965"/>
              <a:gd name="connsiteX0" fmla="*/ 677722 w 678302"/>
              <a:gd name="connsiteY0" fmla="*/ 0 h 1297681"/>
              <a:gd name="connsiteX1" fmla="*/ 677615 w 678302"/>
              <a:gd name="connsiteY1" fmla="*/ 1297681 h 1297681"/>
              <a:gd name="connsiteX2" fmla="*/ 0 w 678302"/>
              <a:gd name="connsiteY2" fmla="*/ 1278962 h 1297681"/>
              <a:gd name="connsiteX0" fmla="*/ 677722 w 677722"/>
              <a:gd name="connsiteY0" fmla="*/ 0 h 1297681"/>
              <a:gd name="connsiteX1" fmla="*/ 677615 w 677722"/>
              <a:gd name="connsiteY1" fmla="*/ 1297681 h 1297681"/>
              <a:gd name="connsiteX2" fmla="*/ 0 w 677722"/>
              <a:gd name="connsiteY2" fmla="*/ 1278962 h 1297681"/>
              <a:gd name="connsiteX0" fmla="*/ 673452 w 677615"/>
              <a:gd name="connsiteY0" fmla="*/ 0 h 1285965"/>
              <a:gd name="connsiteX1" fmla="*/ 677615 w 677615"/>
              <a:gd name="connsiteY1" fmla="*/ 1285965 h 1285965"/>
              <a:gd name="connsiteX2" fmla="*/ 0 w 677615"/>
              <a:gd name="connsiteY2" fmla="*/ 1267246 h 1285965"/>
              <a:gd name="connsiteX0" fmla="*/ 673452 w 677615"/>
              <a:gd name="connsiteY0" fmla="*/ 0 h 1285965"/>
              <a:gd name="connsiteX1" fmla="*/ 677615 w 677615"/>
              <a:gd name="connsiteY1" fmla="*/ 1285965 h 1285965"/>
              <a:gd name="connsiteX2" fmla="*/ 0 w 677615"/>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Lst>
            <a:ahLst/>
            <a:cxnLst>
              <a:cxn ang="0">
                <a:pos x="connsiteX0" y="connsiteY0"/>
              </a:cxn>
              <a:cxn ang="0">
                <a:pos x="connsiteX1" y="connsiteY1"/>
              </a:cxn>
              <a:cxn ang="0">
                <a:pos x="connsiteX2" y="connsiteY2"/>
              </a:cxn>
            </a:cxnLst>
            <a:rect l="l" t="t" r="r" b="b"/>
            <a:pathLst>
              <a:path w="675907" h="1285965">
                <a:moveTo>
                  <a:pt x="673452" y="0"/>
                </a:moveTo>
                <a:cubicBezTo>
                  <a:pt x="673207" y="447346"/>
                  <a:pt x="675298" y="911418"/>
                  <a:pt x="675907" y="1285965"/>
                </a:cubicBezTo>
                <a:lnTo>
                  <a:pt x="0" y="1267246"/>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6" name="Straight Connector 135">
            <a:extLst>
              <a:ext uri="{FF2B5EF4-FFF2-40B4-BE49-F238E27FC236}">
                <a16:creationId xmlns:a16="http://schemas.microsoft.com/office/drawing/2014/main" id="{C7300890-466B-3444-BFD3-ED554CA8A703}"/>
              </a:ext>
            </a:extLst>
          </p:cNvPr>
          <p:cNvCxnSpPr>
            <a:cxnSpLocks/>
          </p:cNvCxnSpPr>
          <p:nvPr/>
        </p:nvCxnSpPr>
        <p:spPr>
          <a:xfrm>
            <a:off x="2492792" y="3766167"/>
            <a:ext cx="3896407"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B947553-92F1-0942-BE30-533948EE40E4}"/>
              </a:ext>
            </a:extLst>
          </p:cNvPr>
          <p:cNvCxnSpPr>
            <a:cxnSpLocks/>
          </p:cNvCxnSpPr>
          <p:nvPr/>
        </p:nvCxnSpPr>
        <p:spPr>
          <a:xfrm flipV="1">
            <a:off x="2534085" y="3489168"/>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EC4F586-C212-224E-9548-0E57EE4D85D0}"/>
              </a:ext>
            </a:extLst>
          </p:cNvPr>
          <p:cNvCxnSpPr>
            <a:cxnSpLocks/>
          </p:cNvCxnSpPr>
          <p:nvPr/>
        </p:nvCxnSpPr>
        <p:spPr>
          <a:xfrm flipV="1">
            <a:off x="4141728" y="3471432"/>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F2F331E-C2AD-BE40-86FE-842272DA34AD}"/>
              </a:ext>
            </a:extLst>
          </p:cNvPr>
          <p:cNvCxnSpPr>
            <a:cxnSpLocks/>
          </p:cNvCxnSpPr>
          <p:nvPr/>
        </p:nvCxnSpPr>
        <p:spPr>
          <a:xfrm flipV="1">
            <a:off x="6352080" y="3491303"/>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14E60003-2A5E-4F43-B41E-C674208D78DF}"/>
              </a:ext>
            </a:extLst>
          </p:cNvPr>
          <p:cNvCxnSpPr>
            <a:cxnSpLocks/>
          </p:cNvCxnSpPr>
          <p:nvPr/>
        </p:nvCxnSpPr>
        <p:spPr>
          <a:xfrm rot="10800000">
            <a:off x="3790418" y="5236679"/>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572F06CF-55C2-C24A-8BC3-4D1175AA917B}"/>
              </a:ext>
            </a:extLst>
          </p:cNvPr>
          <p:cNvSpPr/>
          <p:nvPr/>
        </p:nvSpPr>
        <p:spPr>
          <a:xfrm>
            <a:off x="838201" y="541876"/>
            <a:ext cx="279261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Workflow</a:t>
            </a:r>
          </a:p>
        </p:txBody>
      </p:sp>
      <p:sp>
        <p:nvSpPr>
          <p:cNvPr id="2" name="Slide Number Placeholder 2">
            <a:extLst>
              <a:ext uri="{FF2B5EF4-FFF2-40B4-BE49-F238E27FC236}">
                <a16:creationId xmlns:a16="http://schemas.microsoft.com/office/drawing/2014/main" id="{23480734-8520-5EB2-E65C-21B1BDABE2A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3</a:t>
            </a:fld>
            <a:endParaRPr lang="en-GB" dirty="0"/>
          </a:p>
        </p:txBody>
      </p:sp>
    </p:spTree>
    <p:extLst>
      <p:ext uri="{BB962C8B-B14F-4D97-AF65-F5344CB8AC3E}">
        <p14:creationId xmlns:p14="http://schemas.microsoft.com/office/powerpoint/2010/main" val="3028644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C82CA9B-64F4-7F4D-980D-6B11B3D4F0EE}"/>
              </a:ext>
            </a:extLst>
          </p:cNvPr>
          <p:cNvSpPr>
            <a:spLocks noGrp="1"/>
          </p:cNvSpPr>
          <p:nvPr>
            <p:ph idx="1"/>
          </p:nvPr>
        </p:nvSpPr>
        <p:spPr>
          <a:xfrm>
            <a:off x="838200" y="1992776"/>
            <a:ext cx="10515600" cy="4351338"/>
          </a:xfrm>
        </p:spPr>
        <p:txBody>
          <a:bodyPr>
            <a:normAutofit/>
          </a:bodyPr>
          <a:lstStyle/>
          <a:p>
            <a:pPr marL="0" indent="0">
              <a:buNone/>
            </a:pPr>
            <a:r>
              <a:rPr lang="en-GB" sz="2400" dirty="0"/>
              <a:t>In bioinformatics we use a plethora of different file formats for different tools and analysis</a:t>
            </a:r>
          </a:p>
          <a:p>
            <a:endParaRPr lang="en-GB" sz="2400" dirty="0"/>
          </a:p>
          <a:p>
            <a:pPr marL="0" indent="0">
              <a:buNone/>
            </a:pPr>
            <a:r>
              <a:rPr lang="en-GB" sz="2400" dirty="0"/>
              <a:t>UCSC Genome Browser provides a detailed description of main file formats and what they should contain</a:t>
            </a:r>
          </a:p>
        </p:txBody>
      </p:sp>
      <p:pic>
        <p:nvPicPr>
          <p:cNvPr id="4" name="Picture 3">
            <a:extLst>
              <a:ext uri="{FF2B5EF4-FFF2-40B4-BE49-F238E27FC236}">
                <a16:creationId xmlns:a16="http://schemas.microsoft.com/office/drawing/2014/main" id="{EDEDC7B0-DC2D-DB44-AE2E-6FC9745B8CBB}"/>
              </a:ext>
            </a:extLst>
          </p:cNvPr>
          <p:cNvPicPr>
            <a:picLocks noChangeAspect="1"/>
          </p:cNvPicPr>
          <p:nvPr/>
        </p:nvPicPr>
        <p:blipFill>
          <a:blip r:embed="rId3"/>
          <a:stretch>
            <a:fillRect/>
          </a:stretch>
        </p:blipFill>
        <p:spPr>
          <a:xfrm>
            <a:off x="2133600" y="4721382"/>
            <a:ext cx="7924800" cy="1308100"/>
          </a:xfrm>
          <a:prstGeom prst="rect">
            <a:avLst/>
          </a:prstGeom>
        </p:spPr>
      </p:pic>
      <p:sp>
        <p:nvSpPr>
          <p:cNvPr id="8" name="Rounded Rectangle 7">
            <a:extLst>
              <a:ext uri="{FF2B5EF4-FFF2-40B4-BE49-F238E27FC236}">
                <a16:creationId xmlns:a16="http://schemas.microsoft.com/office/drawing/2014/main" id="{B16C2BAD-569B-9541-9CEA-868997F793DF}"/>
              </a:ext>
            </a:extLst>
          </p:cNvPr>
          <p:cNvSpPr/>
          <p:nvPr/>
        </p:nvSpPr>
        <p:spPr>
          <a:xfrm>
            <a:off x="838201" y="528337"/>
            <a:ext cx="3104408"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File formats</a:t>
            </a:r>
          </a:p>
        </p:txBody>
      </p:sp>
      <p:sp>
        <p:nvSpPr>
          <p:cNvPr id="2" name="Slide Number Placeholder 2">
            <a:extLst>
              <a:ext uri="{FF2B5EF4-FFF2-40B4-BE49-F238E27FC236}">
                <a16:creationId xmlns:a16="http://schemas.microsoft.com/office/drawing/2014/main" id="{E56CF939-31D9-DF1F-FD5A-5E673C264D1D}"/>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4</a:t>
            </a:fld>
            <a:endParaRPr lang="en-GB" dirty="0"/>
          </a:p>
        </p:txBody>
      </p:sp>
      <p:sp>
        <p:nvSpPr>
          <p:cNvPr id="7" name="TextBox 6">
            <a:extLst>
              <a:ext uri="{FF2B5EF4-FFF2-40B4-BE49-F238E27FC236}">
                <a16:creationId xmlns:a16="http://schemas.microsoft.com/office/drawing/2014/main" id="{0D71E096-0191-C053-DE99-925C3D10321F}"/>
              </a:ext>
            </a:extLst>
          </p:cNvPr>
          <p:cNvSpPr txBox="1"/>
          <p:nvPr/>
        </p:nvSpPr>
        <p:spPr>
          <a:xfrm>
            <a:off x="5683045" y="5864495"/>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solidFill>
                  <a:schemeClr val="tx1"/>
                </a:solidFill>
                <a:hlinkClick r:id="rId4">
                  <a:extLst>
                    <a:ext uri="{A12FA001-AC4F-418D-AE19-62706E023703}">
                      <ahyp:hlinkClr xmlns:ahyp="http://schemas.microsoft.com/office/drawing/2018/hyperlinkcolor" val="tx"/>
                    </a:ext>
                  </a:extLst>
                </a:hlinkClick>
              </a:rPr>
              <a:t>http://genome.ucsc.edu/FAQ/FAQformat</a:t>
            </a:r>
            <a:endParaRPr lang="en-GB" dirty="0"/>
          </a:p>
        </p:txBody>
      </p:sp>
    </p:spTree>
    <p:extLst>
      <p:ext uri="{BB962C8B-B14F-4D97-AF65-F5344CB8AC3E}">
        <p14:creationId xmlns:p14="http://schemas.microsoft.com/office/powerpoint/2010/main" val="1339089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A8B3273-F6E2-724F-8869-3442D69E38B4}"/>
              </a:ext>
            </a:extLst>
          </p:cNvPr>
          <p:cNvSpPr/>
          <p:nvPr/>
        </p:nvSpPr>
        <p:spPr>
          <a:xfrm>
            <a:off x="1692453" y="6673334"/>
            <a:ext cx="184731" cy="369332"/>
          </a:xfrm>
          <a:prstGeom prst="rect">
            <a:avLst/>
          </a:prstGeom>
        </p:spPr>
        <p:txBody>
          <a:bodyPr wrap="none">
            <a:spAutoFit/>
          </a:bodyPr>
          <a:lstStyle/>
          <a:p>
            <a:endParaRPr lang="en-US" u="none" dirty="0">
              <a:solidFill>
                <a:schemeClr val="tx1"/>
              </a:solidFill>
              <a:hlinkClick r:id="rId3">
                <a:extLst>
                  <a:ext uri="{A12FA001-AC4F-418D-AE19-62706E023703}">
                    <ahyp:hlinkClr xmlns:ahyp="http://schemas.microsoft.com/office/drawing/2018/hyperlinkcolor" val="tx"/>
                  </a:ext>
                </a:extLst>
              </a:hlinkClick>
            </a:endParaRPr>
          </a:p>
        </p:txBody>
      </p:sp>
      <p:pic>
        <p:nvPicPr>
          <p:cNvPr id="10" name="Picture 9">
            <a:extLst>
              <a:ext uri="{FF2B5EF4-FFF2-40B4-BE49-F238E27FC236}">
                <a16:creationId xmlns:a16="http://schemas.microsoft.com/office/drawing/2014/main" id="{835B5BAD-9612-5841-8CDB-91AEC48617A6}"/>
              </a:ext>
            </a:extLst>
          </p:cNvPr>
          <p:cNvPicPr>
            <a:picLocks noChangeAspect="1"/>
          </p:cNvPicPr>
          <p:nvPr/>
        </p:nvPicPr>
        <p:blipFill rotWithShape="1">
          <a:blip r:embed="rId4"/>
          <a:srcRect r="70329" b="18170"/>
          <a:stretch/>
        </p:blipFill>
        <p:spPr>
          <a:xfrm>
            <a:off x="6036352" y="697230"/>
            <a:ext cx="2720254" cy="5611891"/>
          </a:xfrm>
          <a:prstGeom prst="rect">
            <a:avLst/>
          </a:prstGeom>
        </p:spPr>
      </p:pic>
      <p:sp>
        <p:nvSpPr>
          <p:cNvPr id="11" name="Rounded Rectangle 10">
            <a:extLst>
              <a:ext uri="{FF2B5EF4-FFF2-40B4-BE49-F238E27FC236}">
                <a16:creationId xmlns:a16="http://schemas.microsoft.com/office/drawing/2014/main" id="{5ADA55B4-451F-0B4F-A2AD-A550482A7D90}"/>
              </a:ext>
            </a:extLst>
          </p:cNvPr>
          <p:cNvSpPr/>
          <p:nvPr/>
        </p:nvSpPr>
        <p:spPr>
          <a:xfrm>
            <a:off x="838201" y="528337"/>
            <a:ext cx="3104408"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File formats</a:t>
            </a:r>
          </a:p>
        </p:txBody>
      </p:sp>
      <p:pic>
        <p:nvPicPr>
          <p:cNvPr id="12" name="Picture 11">
            <a:extLst>
              <a:ext uri="{FF2B5EF4-FFF2-40B4-BE49-F238E27FC236}">
                <a16:creationId xmlns:a16="http://schemas.microsoft.com/office/drawing/2014/main" id="{A1D69DAC-9DE5-9240-9B59-68641F443B39}"/>
              </a:ext>
            </a:extLst>
          </p:cNvPr>
          <p:cNvPicPr>
            <a:picLocks noChangeAspect="1"/>
          </p:cNvPicPr>
          <p:nvPr/>
        </p:nvPicPr>
        <p:blipFill rotWithShape="1">
          <a:blip r:embed="rId4"/>
          <a:srcRect l="70079" b="43521"/>
          <a:stretch/>
        </p:blipFill>
        <p:spPr>
          <a:xfrm>
            <a:off x="1845618" y="2632069"/>
            <a:ext cx="2743200" cy="3873335"/>
          </a:xfrm>
          <a:prstGeom prst="rect">
            <a:avLst/>
          </a:prstGeom>
        </p:spPr>
      </p:pic>
      <p:sp>
        <p:nvSpPr>
          <p:cNvPr id="6" name="Right Arrow 5">
            <a:extLst>
              <a:ext uri="{FF2B5EF4-FFF2-40B4-BE49-F238E27FC236}">
                <a16:creationId xmlns:a16="http://schemas.microsoft.com/office/drawing/2014/main" id="{9AE2FD32-1217-C04A-AD26-C3DDD1666D86}"/>
              </a:ext>
            </a:extLst>
          </p:cNvPr>
          <p:cNvSpPr/>
          <p:nvPr/>
        </p:nvSpPr>
        <p:spPr>
          <a:xfrm>
            <a:off x="1568078" y="3751047"/>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ight Arrow 6">
            <a:extLst>
              <a:ext uri="{FF2B5EF4-FFF2-40B4-BE49-F238E27FC236}">
                <a16:creationId xmlns:a16="http://schemas.microsoft.com/office/drawing/2014/main" id="{63D61E5D-F047-2541-9A70-CA79B850DC2A}"/>
              </a:ext>
            </a:extLst>
          </p:cNvPr>
          <p:cNvSpPr/>
          <p:nvPr/>
        </p:nvSpPr>
        <p:spPr>
          <a:xfrm>
            <a:off x="1568078" y="3516097"/>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ight Arrow 12">
            <a:extLst>
              <a:ext uri="{FF2B5EF4-FFF2-40B4-BE49-F238E27FC236}">
                <a16:creationId xmlns:a16="http://schemas.microsoft.com/office/drawing/2014/main" id="{FF965AA8-FFB7-C549-AE76-F9AB9D882DFD}"/>
              </a:ext>
            </a:extLst>
          </p:cNvPr>
          <p:cNvSpPr/>
          <p:nvPr/>
        </p:nvSpPr>
        <p:spPr>
          <a:xfrm>
            <a:off x="5571555" y="1332263"/>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3789225E-237E-AC49-A606-79202004ADB3}"/>
              </a:ext>
            </a:extLst>
          </p:cNvPr>
          <p:cNvPicPr>
            <a:picLocks noChangeAspect="1"/>
          </p:cNvPicPr>
          <p:nvPr/>
        </p:nvPicPr>
        <p:blipFill rotWithShape="1">
          <a:blip r:embed="rId4"/>
          <a:srcRect t="82799" r="70329"/>
          <a:stretch/>
        </p:blipFill>
        <p:spPr>
          <a:xfrm>
            <a:off x="2056484" y="1797151"/>
            <a:ext cx="2720254" cy="1179616"/>
          </a:xfrm>
          <a:prstGeom prst="rect">
            <a:avLst/>
          </a:prstGeom>
        </p:spPr>
      </p:pic>
      <p:sp>
        <p:nvSpPr>
          <p:cNvPr id="8" name="Right Arrow 7">
            <a:extLst>
              <a:ext uri="{FF2B5EF4-FFF2-40B4-BE49-F238E27FC236}">
                <a16:creationId xmlns:a16="http://schemas.microsoft.com/office/drawing/2014/main" id="{270AD0B7-B0ED-1845-8E6A-2D05FE6EFBE8}"/>
              </a:ext>
            </a:extLst>
          </p:cNvPr>
          <p:cNvSpPr/>
          <p:nvPr/>
        </p:nvSpPr>
        <p:spPr>
          <a:xfrm>
            <a:off x="1565583" y="2272659"/>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ight Arrow 8">
            <a:extLst>
              <a:ext uri="{FF2B5EF4-FFF2-40B4-BE49-F238E27FC236}">
                <a16:creationId xmlns:a16="http://schemas.microsoft.com/office/drawing/2014/main" id="{B27A9CF7-BDFF-7A4C-BAC5-9387CF25022A}"/>
              </a:ext>
            </a:extLst>
          </p:cNvPr>
          <p:cNvSpPr/>
          <p:nvPr/>
        </p:nvSpPr>
        <p:spPr>
          <a:xfrm>
            <a:off x="1565583" y="2517769"/>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056E3D26-3094-F678-EB84-E71D6343CB7B}"/>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5</a:t>
            </a:fld>
            <a:endParaRPr lang="en-GB" dirty="0"/>
          </a:p>
        </p:txBody>
      </p:sp>
      <p:sp>
        <p:nvSpPr>
          <p:cNvPr id="2" name="Right Arrow 1">
            <a:extLst>
              <a:ext uri="{FF2B5EF4-FFF2-40B4-BE49-F238E27FC236}">
                <a16:creationId xmlns:a16="http://schemas.microsoft.com/office/drawing/2014/main" id="{793255B0-2221-9646-71FB-97337C919B8F}"/>
              </a:ext>
            </a:extLst>
          </p:cNvPr>
          <p:cNvSpPr/>
          <p:nvPr/>
        </p:nvSpPr>
        <p:spPr>
          <a:xfrm>
            <a:off x="5571555" y="1565346"/>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D62C2966-51CA-B41E-1BBA-BEE4948086FA}"/>
              </a:ext>
            </a:extLst>
          </p:cNvPr>
          <p:cNvSpPr txBox="1"/>
          <p:nvPr/>
        </p:nvSpPr>
        <p:spPr>
          <a:xfrm>
            <a:off x="990992" y="2422972"/>
            <a:ext cx="560070" cy="276999"/>
          </a:xfrm>
          <a:prstGeom prst="rect">
            <a:avLst/>
          </a:prstGeom>
          <a:noFill/>
        </p:spPr>
        <p:txBody>
          <a:bodyPr wrap="square" rtlCol="0">
            <a:spAutoFit/>
          </a:bodyPr>
          <a:lstStyle/>
          <a:p>
            <a:pPr algn="ctr"/>
            <a:r>
              <a:rPr lang="en-GB" sz="1200" dirty="0"/>
              <a:t>Reads</a:t>
            </a:r>
          </a:p>
        </p:txBody>
      </p:sp>
      <p:sp>
        <p:nvSpPr>
          <p:cNvPr id="15" name="TextBox 14">
            <a:extLst>
              <a:ext uri="{FF2B5EF4-FFF2-40B4-BE49-F238E27FC236}">
                <a16:creationId xmlns:a16="http://schemas.microsoft.com/office/drawing/2014/main" id="{6007A04F-89CB-0353-A494-C043F2482162}"/>
              </a:ext>
            </a:extLst>
          </p:cNvPr>
          <p:cNvSpPr txBox="1"/>
          <p:nvPr/>
        </p:nvSpPr>
        <p:spPr>
          <a:xfrm>
            <a:off x="775700" y="2163822"/>
            <a:ext cx="854627" cy="276999"/>
          </a:xfrm>
          <a:prstGeom prst="rect">
            <a:avLst/>
          </a:prstGeom>
          <a:noFill/>
        </p:spPr>
        <p:txBody>
          <a:bodyPr wrap="square" rtlCol="0">
            <a:spAutoFit/>
          </a:bodyPr>
          <a:lstStyle/>
          <a:p>
            <a:pPr algn="ctr"/>
            <a:r>
              <a:rPr lang="en-GB" sz="1200" dirty="0"/>
              <a:t>Reference</a:t>
            </a:r>
          </a:p>
        </p:txBody>
      </p:sp>
      <p:sp>
        <p:nvSpPr>
          <p:cNvPr id="16" name="TextBox 15">
            <a:extLst>
              <a:ext uri="{FF2B5EF4-FFF2-40B4-BE49-F238E27FC236}">
                <a16:creationId xmlns:a16="http://schemas.microsoft.com/office/drawing/2014/main" id="{178DFFBA-90FD-6B17-EF56-96EC70394CAD}"/>
              </a:ext>
            </a:extLst>
          </p:cNvPr>
          <p:cNvSpPr txBox="1"/>
          <p:nvPr/>
        </p:nvSpPr>
        <p:spPr>
          <a:xfrm>
            <a:off x="647593" y="3531198"/>
            <a:ext cx="922640" cy="276999"/>
          </a:xfrm>
          <a:prstGeom prst="rect">
            <a:avLst/>
          </a:prstGeom>
          <a:noFill/>
        </p:spPr>
        <p:txBody>
          <a:bodyPr wrap="square" rtlCol="0">
            <a:spAutoFit/>
          </a:bodyPr>
          <a:lstStyle/>
          <a:p>
            <a:pPr algn="ctr"/>
            <a:r>
              <a:rPr lang="en-GB" sz="1200" dirty="0"/>
              <a:t>Annotation</a:t>
            </a:r>
          </a:p>
        </p:txBody>
      </p:sp>
      <p:sp>
        <p:nvSpPr>
          <p:cNvPr id="17" name="TextBox 16">
            <a:extLst>
              <a:ext uri="{FF2B5EF4-FFF2-40B4-BE49-F238E27FC236}">
                <a16:creationId xmlns:a16="http://schemas.microsoft.com/office/drawing/2014/main" id="{06820EDF-1D70-8F20-7888-70CBAA47DB45}"/>
              </a:ext>
            </a:extLst>
          </p:cNvPr>
          <p:cNvSpPr txBox="1"/>
          <p:nvPr/>
        </p:nvSpPr>
        <p:spPr>
          <a:xfrm>
            <a:off x="4691196" y="1228955"/>
            <a:ext cx="922640" cy="276999"/>
          </a:xfrm>
          <a:prstGeom prst="rect">
            <a:avLst/>
          </a:prstGeom>
          <a:noFill/>
        </p:spPr>
        <p:txBody>
          <a:bodyPr wrap="square" rtlCol="0">
            <a:spAutoFit/>
          </a:bodyPr>
          <a:lstStyle/>
          <a:p>
            <a:pPr algn="ctr"/>
            <a:r>
              <a:rPr lang="en-GB" sz="1200" dirty="0"/>
              <a:t>Alignment</a:t>
            </a:r>
          </a:p>
        </p:txBody>
      </p:sp>
      <p:sp>
        <p:nvSpPr>
          <p:cNvPr id="18" name="TextBox 17">
            <a:extLst>
              <a:ext uri="{FF2B5EF4-FFF2-40B4-BE49-F238E27FC236}">
                <a16:creationId xmlns:a16="http://schemas.microsoft.com/office/drawing/2014/main" id="{CD6CF9DB-3BF6-135E-1598-4173CDC0F135}"/>
              </a:ext>
            </a:extLst>
          </p:cNvPr>
          <p:cNvSpPr txBox="1"/>
          <p:nvPr/>
        </p:nvSpPr>
        <p:spPr>
          <a:xfrm>
            <a:off x="4527995" y="1458501"/>
            <a:ext cx="1143049" cy="461665"/>
          </a:xfrm>
          <a:prstGeom prst="rect">
            <a:avLst/>
          </a:prstGeom>
          <a:noFill/>
        </p:spPr>
        <p:txBody>
          <a:bodyPr wrap="square" rtlCol="0">
            <a:spAutoFit/>
          </a:bodyPr>
          <a:lstStyle/>
          <a:p>
            <a:pPr algn="ctr"/>
            <a:r>
              <a:rPr lang="en-GB" sz="1200" dirty="0"/>
              <a:t>Chromosome Regions</a:t>
            </a:r>
          </a:p>
        </p:txBody>
      </p:sp>
    </p:spTree>
    <p:extLst>
      <p:ext uri="{BB962C8B-B14F-4D97-AF65-F5344CB8AC3E}">
        <p14:creationId xmlns:p14="http://schemas.microsoft.com/office/powerpoint/2010/main" val="2114952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E66EA1-B725-0C44-8CB4-96DA7DA34F75}"/>
              </a:ext>
            </a:extLst>
          </p:cNvPr>
          <p:cNvSpPr>
            <a:spLocks noGrp="1"/>
          </p:cNvSpPr>
          <p:nvPr>
            <p:ph idx="1"/>
          </p:nvPr>
        </p:nvSpPr>
        <p:spPr>
          <a:xfrm>
            <a:off x="1191148" y="4264781"/>
            <a:ext cx="10515600" cy="2107393"/>
          </a:xfrm>
        </p:spPr>
        <p:txBody>
          <a:bodyPr>
            <a:normAutofit/>
          </a:bodyPr>
          <a:lstStyle/>
          <a:p>
            <a:r>
              <a:rPr lang="en-GB" sz="2400" dirty="0"/>
              <a:t>Contains</a:t>
            </a:r>
          </a:p>
          <a:p>
            <a:pPr lvl="1"/>
            <a:r>
              <a:rPr lang="en-GB" dirty="0">
                <a:solidFill>
                  <a:schemeClr val="accent1"/>
                </a:solidFill>
              </a:rPr>
              <a:t>ID of the read</a:t>
            </a:r>
            <a:r>
              <a:rPr lang="en-GB" dirty="0"/>
              <a:t>. ID and description depends on technology</a:t>
            </a:r>
            <a:endParaRPr lang="en-GB" dirty="0">
              <a:solidFill>
                <a:schemeClr val="accent1"/>
              </a:solidFill>
            </a:endParaRPr>
          </a:p>
          <a:p>
            <a:pPr lvl="1"/>
            <a:r>
              <a:rPr lang="en-GB" dirty="0">
                <a:solidFill>
                  <a:schemeClr val="accent6"/>
                </a:solidFill>
              </a:rPr>
              <a:t>Sequence</a:t>
            </a:r>
          </a:p>
          <a:p>
            <a:pPr lvl="1"/>
            <a:r>
              <a:rPr lang="en-GB" dirty="0">
                <a:solidFill>
                  <a:schemeClr val="accent2"/>
                </a:solidFill>
              </a:rPr>
              <a:t>Quality of each nucleotide (</a:t>
            </a:r>
            <a:r>
              <a:rPr lang="en-GB" dirty="0" err="1">
                <a:solidFill>
                  <a:schemeClr val="accent2"/>
                </a:solidFill>
              </a:rPr>
              <a:t>Phred</a:t>
            </a:r>
            <a:r>
              <a:rPr lang="en-GB" dirty="0">
                <a:solidFill>
                  <a:schemeClr val="accent2"/>
                </a:solidFill>
              </a:rPr>
              <a:t> score/quality)</a:t>
            </a:r>
          </a:p>
          <a:p>
            <a:r>
              <a:rPr lang="en-GB" sz="2400" dirty="0"/>
              <a:t>We can use </a:t>
            </a:r>
            <a:r>
              <a:rPr lang="en-GB" sz="2400" dirty="0" err="1"/>
              <a:t>Phred</a:t>
            </a:r>
            <a:r>
              <a:rPr lang="en-GB" sz="2400" dirty="0"/>
              <a:t> score to filter low quality reads</a:t>
            </a:r>
          </a:p>
        </p:txBody>
      </p:sp>
      <p:pic>
        <p:nvPicPr>
          <p:cNvPr id="5" name="Picture 4">
            <a:extLst>
              <a:ext uri="{FF2B5EF4-FFF2-40B4-BE49-F238E27FC236}">
                <a16:creationId xmlns:a16="http://schemas.microsoft.com/office/drawing/2014/main" id="{32F30678-4B9C-444E-BB7A-354FAEB4B299}"/>
              </a:ext>
            </a:extLst>
          </p:cNvPr>
          <p:cNvPicPr>
            <a:picLocks noChangeAspect="1"/>
          </p:cNvPicPr>
          <p:nvPr/>
        </p:nvPicPr>
        <p:blipFill rotWithShape="1">
          <a:blip r:embed="rId3"/>
          <a:srcRect b="7303"/>
          <a:stretch/>
        </p:blipFill>
        <p:spPr>
          <a:xfrm>
            <a:off x="1824580" y="1884605"/>
            <a:ext cx="3481008" cy="1226185"/>
          </a:xfrm>
          <a:prstGeom prst="rect">
            <a:avLst/>
          </a:prstGeom>
        </p:spPr>
      </p:pic>
      <p:sp>
        <p:nvSpPr>
          <p:cNvPr id="6" name="Right Arrow 5">
            <a:extLst>
              <a:ext uri="{FF2B5EF4-FFF2-40B4-BE49-F238E27FC236}">
                <a16:creationId xmlns:a16="http://schemas.microsoft.com/office/drawing/2014/main" id="{087851B0-1382-4A4F-A095-B8D8C5123008}"/>
              </a:ext>
            </a:extLst>
          </p:cNvPr>
          <p:cNvSpPr/>
          <p:nvPr/>
        </p:nvSpPr>
        <p:spPr>
          <a:xfrm>
            <a:off x="1293085" y="2081138"/>
            <a:ext cx="650178" cy="1495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ight Arrow 6">
            <a:extLst>
              <a:ext uri="{FF2B5EF4-FFF2-40B4-BE49-F238E27FC236}">
                <a16:creationId xmlns:a16="http://schemas.microsoft.com/office/drawing/2014/main" id="{D99E9AC8-AD4C-D144-89B4-AF578A4448AF}"/>
              </a:ext>
            </a:extLst>
          </p:cNvPr>
          <p:cNvSpPr/>
          <p:nvPr/>
        </p:nvSpPr>
        <p:spPr>
          <a:xfrm>
            <a:off x="1293085" y="2370699"/>
            <a:ext cx="650178" cy="149542"/>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ight Arrow 7">
            <a:extLst>
              <a:ext uri="{FF2B5EF4-FFF2-40B4-BE49-F238E27FC236}">
                <a16:creationId xmlns:a16="http://schemas.microsoft.com/office/drawing/2014/main" id="{BE164F7B-7AF8-574B-8820-02451AB35EAC}"/>
              </a:ext>
            </a:extLst>
          </p:cNvPr>
          <p:cNvSpPr/>
          <p:nvPr/>
        </p:nvSpPr>
        <p:spPr>
          <a:xfrm>
            <a:off x="1293085" y="2928229"/>
            <a:ext cx="650178" cy="14954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le 11">
            <a:extLst>
              <a:ext uri="{FF2B5EF4-FFF2-40B4-BE49-F238E27FC236}">
                <a16:creationId xmlns:a16="http://schemas.microsoft.com/office/drawing/2014/main" id="{244EE695-CAE3-3F4D-B288-DE2D0E894279}"/>
              </a:ext>
            </a:extLst>
          </p:cNvPr>
          <p:cNvSpPr/>
          <p:nvPr/>
        </p:nvSpPr>
        <p:spPr>
          <a:xfrm>
            <a:off x="838200" y="528337"/>
            <a:ext cx="6548252"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err="1"/>
              <a:t>Fastq</a:t>
            </a:r>
            <a:r>
              <a:rPr lang="en-GB" sz="4400" b="1" dirty="0"/>
              <a:t>.</a:t>
            </a:r>
            <a:r>
              <a:rPr lang="en-GB" sz="4400" dirty="0"/>
              <a:t> Raw read file format</a:t>
            </a:r>
            <a:r>
              <a:rPr lang="en-GB" sz="4400" b="1" dirty="0"/>
              <a:t> </a:t>
            </a:r>
          </a:p>
        </p:txBody>
      </p:sp>
      <p:sp>
        <p:nvSpPr>
          <p:cNvPr id="2" name="Slide Number Placeholder 2">
            <a:extLst>
              <a:ext uri="{FF2B5EF4-FFF2-40B4-BE49-F238E27FC236}">
                <a16:creationId xmlns:a16="http://schemas.microsoft.com/office/drawing/2014/main" id="{CD89EAB1-B910-D713-A91E-CC193E835B26}"/>
              </a:ext>
            </a:extLst>
          </p:cNvPr>
          <p:cNvSpPr>
            <a:spLocks noGrp="1"/>
          </p:cNvSpPr>
          <p:nvPr>
            <p:ph type="sldNum" sz="quarter" idx="12"/>
          </p:nvPr>
        </p:nvSpPr>
        <p:spPr>
          <a:xfrm>
            <a:off x="9377763" y="6414216"/>
            <a:ext cx="2743200" cy="365125"/>
          </a:xfrm>
        </p:spPr>
        <p:txBody>
          <a:bodyPr/>
          <a:lstStyle/>
          <a:p>
            <a:fld id="{FE1C72F9-1132-3C4A-93C5-CF217ED18781}" type="slidenum">
              <a:rPr lang="en-GB" smtClean="0"/>
              <a:t>6</a:t>
            </a:fld>
            <a:endParaRPr lang="en-GB" dirty="0"/>
          </a:p>
        </p:txBody>
      </p:sp>
      <p:pic>
        <p:nvPicPr>
          <p:cNvPr id="9" name="Picture 8" descr="Table&#10;&#10;Description automatically generated">
            <a:extLst>
              <a:ext uri="{FF2B5EF4-FFF2-40B4-BE49-F238E27FC236}">
                <a16:creationId xmlns:a16="http://schemas.microsoft.com/office/drawing/2014/main" id="{17695D51-CEBF-EC16-0B9E-8ADD30B7D225}"/>
              </a:ext>
            </a:extLst>
          </p:cNvPr>
          <p:cNvPicPr>
            <a:picLocks noChangeAspect="1"/>
          </p:cNvPicPr>
          <p:nvPr/>
        </p:nvPicPr>
        <p:blipFill rotWithShape="1">
          <a:blip r:embed="rId4"/>
          <a:srcRect t="36190"/>
          <a:stretch/>
        </p:blipFill>
        <p:spPr>
          <a:xfrm>
            <a:off x="6368266" y="1884605"/>
            <a:ext cx="5061734" cy="2245738"/>
          </a:xfrm>
          <a:prstGeom prst="rect">
            <a:avLst/>
          </a:prstGeom>
        </p:spPr>
      </p:pic>
    </p:spTree>
    <p:extLst>
      <p:ext uri="{BB962C8B-B14F-4D97-AF65-F5344CB8AC3E}">
        <p14:creationId xmlns:p14="http://schemas.microsoft.com/office/powerpoint/2010/main" val="54896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0A9B00-BB77-294C-9F64-4BF5A5B2F285}"/>
              </a:ext>
            </a:extLst>
          </p:cNvPr>
          <p:cNvSpPr>
            <a:spLocks noGrp="1"/>
          </p:cNvSpPr>
          <p:nvPr>
            <p:ph idx="1"/>
          </p:nvPr>
        </p:nvSpPr>
        <p:spPr>
          <a:xfrm>
            <a:off x="838200" y="1825625"/>
            <a:ext cx="10515600" cy="1083830"/>
          </a:xfrm>
        </p:spPr>
        <p:txBody>
          <a:bodyPr/>
          <a:lstStyle/>
          <a:p>
            <a:r>
              <a:rPr lang="en-GB" dirty="0"/>
              <a:t>Simple way to do some QC checks on raw sequence data</a:t>
            </a:r>
          </a:p>
          <a:p>
            <a:pPr lvl="1"/>
            <a:r>
              <a:rPr lang="en-GB" dirty="0"/>
              <a:t>Basic statistics, sequence quality and GC content, duplications, etc</a:t>
            </a:r>
          </a:p>
        </p:txBody>
      </p:sp>
      <p:sp>
        <p:nvSpPr>
          <p:cNvPr id="5" name="Rounded Rectangle 4">
            <a:extLst>
              <a:ext uri="{FF2B5EF4-FFF2-40B4-BE49-F238E27FC236}">
                <a16:creationId xmlns:a16="http://schemas.microsoft.com/office/drawing/2014/main" id="{4F37D880-EC04-7946-8897-F37A91C21BE4}"/>
              </a:ext>
            </a:extLst>
          </p:cNvPr>
          <p:cNvSpPr/>
          <p:nvPr/>
        </p:nvSpPr>
        <p:spPr>
          <a:xfrm>
            <a:off x="838200" y="528337"/>
            <a:ext cx="5800106" cy="892500"/>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Quality Control. </a:t>
            </a:r>
            <a:r>
              <a:rPr lang="en-GB" sz="4400" b="1" dirty="0" err="1"/>
              <a:t>FastQC</a:t>
            </a:r>
            <a:endParaRPr lang="en-GB" sz="4400" b="1" dirty="0"/>
          </a:p>
        </p:txBody>
      </p:sp>
      <p:pic>
        <p:nvPicPr>
          <p:cNvPr id="6" name="Picture 5">
            <a:extLst>
              <a:ext uri="{FF2B5EF4-FFF2-40B4-BE49-F238E27FC236}">
                <a16:creationId xmlns:a16="http://schemas.microsoft.com/office/drawing/2014/main" id="{29B23433-917E-024A-A3BE-282C362F1810}"/>
              </a:ext>
            </a:extLst>
          </p:cNvPr>
          <p:cNvPicPr>
            <a:picLocks noChangeAspect="1"/>
          </p:cNvPicPr>
          <p:nvPr/>
        </p:nvPicPr>
        <p:blipFill>
          <a:blip r:embed="rId3"/>
          <a:stretch>
            <a:fillRect/>
          </a:stretch>
        </p:blipFill>
        <p:spPr>
          <a:xfrm>
            <a:off x="756114" y="2964166"/>
            <a:ext cx="5012103" cy="3834842"/>
          </a:xfrm>
          <a:prstGeom prst="rect">
            <a:avLst/>
          </a:prstGeom>
        </p:spPr>
      </p:pic>
      <p:pic>
        <p:nvPicPr>
          <p:cNvPr id="7" name="Picture 6">
            <a:extLst>
              <a:ext uri="{FF2B5EF4-FFF2-40B4-BE49-F238E27FC236}">
                <a16:creationId xmlns:a16="http://schemas.microsoft.com/office/drawing/2014/main" id="{213789BE-E3EA-D844-AD86-DE1CADA49B5F}"/>
              </a:ext>
            </a:extLst>
          </p:cNvPr>
          <p:cNvPicPr>
            <a:picLocks noChangeAspect="1"/>
          </p:cNvPicPr>
          <p:nvPr/>
        </p:nvPicPr>
        <p:blipFill>
          <a:blip r:embed="rId4"/>
          <a:stretch>
            <a:fillRect/>
          </a:stretch>
        </p:blipFill>
        <p:spPr>
          <a:xfrm>
            <a:off x="6013125" y="2964166"/>
            <a:ext cx="5012104" cy="3821511"/>
          </a:xfrm>
          <a:prstGeom prst="rect">
            <a:avLst/>
          </a:prstGeom>
        </p:spPr>
      </p:pic>
      <p:sp>
        <p:nvSpPr>
          <p:cNvPr id="2" name="Slide Number Placeholder 2">
            <a:extLst>
              <a:ext uri="{FF2B5EF4-FFF2-40B4-BE49-F238E27FC236}">
                <a16:creationId xmlns:a16="http://schemas.microsoft.com/office/drawing/2014/main" id="{ABDEFE3F-E39E-0D81-E71E-F6C2A1A706ED}"/>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7</a:t>
            </a:fld>
            <a:endParaRPr lang="en-GB" dirty="0"/>
          </a:p>
        </p:txBody>
      </p:sp>
    </p:spTree>
    <p:extLst>
      <p:ext uri="{BB962C8B-B14F-4D97-AF65-F5344CB8AC3E}">
        <p14:creationId xmlns:p14="http://schemas.microsoft.com/office/powerpoint/2010/main" val="340629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5AD6FD-99F6-5541-82CE-A64BD922913E}"/>
              </a:ext>
            </a:extLst>
          </p:cNvPr>
          <p:cNvSpPr>
            <a:spLocks noGrp="1"/>
          </p:cNvSpPr>
          <p:nvPr>
            <p:ph idx="1"/>
          </p:nvPr>
        </p:nvSpPr>
        <p:spPr>
          <a:xfrm>
            <a:off x="574748" y="2315445"/>
            <a:ext cx="4462363" cy="3188523"/>
          </a:xfrm>
        </p:spPr>
        <p:txBody>
          <a:bodyPr>
            <a:noAutofit/>
          </a:bodyPr>
          <a:lstStyle/>
          <a:p>
            <a:r>
              <a:rPr lang="en-GB" sz="2400" dirty="0"/>
              <a:t>Can help to clean your raw sequencing data</a:t>
            </a:r>
          </a:p>
          <a:p>
            <a:r>
              <a:rPr lang="en-GB" sz="2400" dirty="0"/>
              <a:t>Remove:</a:t>
            </a:r>
          </a:p>
          <a:p>
            <a:pPr lvl="1"/>
            <a:r>
              <a:rPr lang="en-GB" sz="2200" dirty="0"/>
              <a:t>Adapters</a:t>
            </a:r>
          </a:p>
          <a:p>
            <a:pPr lvl="1"/>
            <a:r>
              <a:rPr lang="en-GB" sz="2200" dirty="0"/>
              <a:t>Low-sequencing-quality bases</a:t>
            </a:r>
          </a:p>
          <a:p>
            <a:pPr lvl="1"/>
            <a:r>
              <a:rPr lang="en-GB" sz="2200" dirty="0"/>
              <a:t>Poly-A tails</a:t>
            </a:r>
          </a:p>
        </p:txBody>
      </p:sp>
      <p:sp>
        <p:nvSpPr>
          <p:cNvPr id="5" name="Rounded Rectangle 4">
            <a:extLst>
              <a:ext uri="{FF2B5EF4-FFF2-40B4-BE49-F238E27FC236}">
                <a16:creationId xmlns:a16="http://schemas.microsoft.com/office/drawing/2014/main" id="{C766ACFD-8E31-F447-9E3E-32DCF822FAA4}"/>
              </a:ext>
            </a:extLst>
          </p:cNvPr>
          <p:cNvSpPr/>
          <p:nvPr/>
        </p:nvSpPr>
        <p:spPr>
          <a:xfrm>
            <a:off x="838200" y="528337"/>
            <a:ext cx="5257800" cy="861076"/>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 Trimming Read Ends</a:t>
            </a:r>
          </a:p>
        </p:txBody>
      </p:sp>
      <p:sp>
        <p:nvSpPr>
          <p:cNvPr id="6" name="TextBox 5">
            <a:extLst>
              <a:ext uri="{FF2B5EF4-FFF2-40B4-BE49-F238E27FC236}">
                <a16:creationId xmlns:a16="http://schemas.microsoft.com/office/drawing/2014/main" id="{6F364B63-CA64-9448-94CF-296F82EF5710}"/>
              </a:ext>
            </a:extLst>
          </p:cNvPr>
          <p:cNvSpPr txBox="1"/>
          <p:nvPr/>
        </p:nvSpPr>
        <p:spPr>
          <a:xfrm>
            <a:off x="2850533" y="4860340"/>
            <a:ext cx="1839414" cy="1569660"/>
          </a:xfrm>
          <a:prstGeom prst="rect">
            <a:avLst/>
          </a:prstGeom>
          <a:noFill/>
          <a:ln w="19050">
            <a:solidFill>
              <a:schemeClr val="tx1"/>
            </a:solidFill>
          </a:ln>
        </p:spPr>
        <p:txBody>
          <a:bodyPr wrap="none" rtlCol="0">
            <a:spAutoFit/>
          </a:bodyPr>
          <a:lstStyle/>
          <a:p>
            <a:r>
              <a:rPr lang="en-GB" sz="2400" b="1" u="sng" dirty="0"/>
              <a:t>Tools</a:t>
            </a:r>
          </a:p>
          <a:p>
            <a:r>
              <a:rPr lang="en-GB" sz="2400" dirty="0" err="1"/>
              <a:t>CutAdapt</a:t>
            </a:r>
            <a:endParaRPr lang="en-GB" sz="2400" dirty="0"/>
          </a:p>
          <a:p>
            <a:r>
              <a:rPr lang="en-GB" sz="2400" dirty="0" err="1"/>
              <a:t>TrimGalore</a:t>
            </a:r>
            <a:endParaRPr lang="en-GB" sz="2400" dirty="0"/>
          </a:p>
          <a:p>
            <a:r>
              <a:rPr lang="en-GB" sz="2400" dirty="0" err="1"/>
              <a:t>Trimmomatic</a:t>
            </a:r>
            <a:endParaRPr lang="en-GB" sz="2400" dirty="0"/>
          </a:p>
        </p:txBody>
      </p:sp>
      <p:pic>
        <p:nvPicPr>
          <p:cNvPr id="7" name="Picture 6">
            <a:extLst>
              <a:ext uri="{FF2B5EF4-FFF2-40B4-BE49-F238E27FC236}">
                <a16:creationId xmlns:a16="http://schemas.microsoft.com/office/drawing/2014/main" id="{C6DD5298-8751-624D-B5FE-41F8FB9D8803}"/>
              </a:ext>
            </a:extLst>
          </p:cNvPr>
          <p:cNvPicPr>
            <a:picLocks noChangeAspect="1"/>
          </p:cNvPicPr>
          <p:nvPr/>
        </p:nvPicPr>
        <p:blipFill rotWithShape="1">
          <a:blip r:embed="rId3"/>
          <a:srcRect l="4040" t="11055" b="7364"/>
          <a:stretch/>
        </p:blipFill>
        <p:spPr>
          <a:xfrm>
            <a:off x="5905850" y="4763255"/>
            <a:ext cx="5711402" cy="1650961"/>
          </a:xfrm>
          <a:prstGeom prst="rect">
            <a:avLst/>
          </a:prstGeom>
        </p:spPr>
      </p:pic>
      <p:sp>
        <p:nvSpPr>
          <p:cNvPr id="8" name="TextBox 7">
            <a:extLst>
              <a:ext uri="{FF2B5EF4-FFF2-40B4-BE49-F238E27FC236}">
                <a16:creationId xmlns:a16="http://schemas.microsoft.com/office/drawing/2014/main" id="{2FCB377B-0965-8E49-B199-3457D044197E}"/>
              </a:ext>
            </a:extLst>
          </p:cNvPr>
          <p:cNvSpPr txBox="1"/>
          <p:nvPr/>
        </p:nvSpPr>
        <p:spPr>
          <a:xfrm rot="5400000">
            <a:off x="11182187" y="3078838"/>
            <a:ext cx="1292405" cy="369332"/>
          </a:xfrm>
          <a:prstGeom prst="rect">
            <a:avLst/>
          </a:prstGeom>
          <a:noFill/>
        </p:spPr>
        <p:txBody>
          <a:bodyPr wrap="none" rtlCol="0">
            <a:spAutoFit/>
          </a:bodyPr>
          <a:lstStyle/>
          <a:p>
            <a:r>
              <a:rPr lang="en-GB" dirty="0" err="1"/>
              <a:t>Phred</a:t>
            </a:r>
            <a:r>
              <a:rPr lang="en-GB" dirty="0"/>
              <a:t> score</a:t>
            </a:r>
          </a:p>
        </p:txBody>
      </p:sp>
      <p:pic>
        <p:nvPicPr>
          <p:cNvPr id="9" name="Picture 8">
            <a:extLst>
              <a:ext uri="{FF2B5EF4-FFF2-40B4-BE49-F238E27FC236}">
                <a16:creationId xmlns:a16="http://schemas.microsoft.com/office/drawing/2014/main" id="{B8B78D19-E41B-B841-8BFD-07F08F3D3E1C}"/>
              </a:ext>
            </a:extLst>
          </p:cNvPr>
          <p:cNvPicPr>
            <a:picLocks noChangeAspect="1"/>
          </p:cNvPicPr>
          <p:nvPr/>
        </p:nvPicPr>
        <p:blipFill rotWithShape="1">
          <a:blip r:embed="rId4"/>
          <a:srcRect l="2771" b="8280"/>
          <a:stretch/>
        </p:blipFill>
        <p:spPr>
          <a:xfrm>
            <a:off x="5998128" y="2363040"/>
            <a:ext cx="5651792" cy="1650961"/>
          </a:xfrm>
          <a:prstGeom prst="rect">
            <a:avLst/>
          </a:prstGeom>
        </p:spPr>
      </p:pic>
      <p:sp>
        <p:nvSpPr>
          <p:cNvPr id="10" name="TextBox 9">
            <a:extLst>
              <a:ext uri="{FF2B5EF4-FFF2-40B4-BE49-F238E27FC236}">
                <a16:creationId xmlns:a16="http://schemas.microsoft.com/office/drawing/2014/main" id="{26B86B9E-16D0-E845-B7C1-D4D1C39487B8}"/>
              </a:ext>
            </a:extLst>
          </p:cNvPr>
          <p:cNvSpPr txBox="1"/>
          <p:nvPr/>
        </p:nvSpPr>
        <p:spPr>
          <a:xfrm>
            <a:off x="7405359" y="1993708"/>
            <a:ext cx="2643609" cy="369332"/>
          </a:xfrm>
          <a:prstGeom prst="rect">
            <a:avLst/>
          </a:prstGeom>
          <a:noFill/>
        </p:spPr>
        <p:txBody>
          <a:bodyPr wrap="none" rtlCol="0">
            <a:spAutoFit/>
          </a:bodyPr>
          <a:lstStyle/>
          <a:p>
            <a:r>
              <a:rPr lang="en-GB" dirty="0"/>
              <a:t>Mean Quality scores (raw)</a:t>
            </a:r>
          </a:p>
        </p:txBody>
      </p:sp>
      <p:sp>
        <p:nvSpPr>
          <p:cNvPr id="11" name="TextBox 10">
            <a:extLst>
              <a:ext uri="{FF2B5EF4-FFF2-40B4-BE49-F238E27FC236}">
                <a16:creationId xmlns:a16="http://schemas.microsoft.com/office/drawing/2014/main" id="{CAA118D8-AE05-6E4B-A823-0210F68C39AC}"/>
              </a:ext>
            </a:extLst>
          </p:cNvPr>
          <p:cNvSpPr txBox="1"/>
          <p:nvPr/>
        </p:nvSpPr>
        <p:spPr>
          <a:xfrm>
            <a:off x="6831384" y="4370173"/>
            <a:ext cx="4305859" cy="369332"/>
          </a:xfrm>
          <a:prstGeom prst="rect">
            <a:avLst/>
          </a:prstGeom>
          <a:noFill/>
        </p:spPr>
        <p:txBody>
          <a:bodyPr wrap="none" rtlCol="0">
            <a:spAutoFit/>
          </a:bodyPr>
          <a:lstStyle/>
          <a:p>
            <a:r>
              <a:rPr lang="en-GB" dirty="0"/>
              <a:t>Mean Quality scores (trimmed and cleaned)</a:t>
            </a:r>
          </a:p>
        </p:txBody>
      </p:sp>
      <p:sp>
        <p:nvSpPr>
          <p:cNvPr id="2" name="Slide Number Placeholder 2">
            <a:extLst>
              <a:ext uri="{FF2B5EF4-FFF2-40B4-BE49-F238E27FC236}">
                <a16:creationId xmlns:a16="http://schemas.microsoft.com/office/drawing/2014/main" id="{7E29E31B-E655-24DB-1EED-F6F285156FC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8</a:t>
            </a:fld>
            <a:endParaRPr lang="en-GB" dirty="0"/>
          </a:p>
        </p:txBody>
      </p:sp>
      <p:sp>
        <p:nvSpPr>
          <p:cNvPr id="4" name="TextBox 3">
            <a:extLst>
              <a:ext uri="{FF2B5EF4-FFF2-40B4-BE49-F238E27FC236}">
                <a16:creationId xmlns:a16="http://schemas.microsoft.com/office/drawing/2014/main" id="{CDB0FAA9-1419-91ED-3D81-A1E028C2C517}"/>
              </a:ext>
            </a:extLst>
          </p:cNvPr>
          <p:cNvSpPr txBox="1"/>
          <p:nvPr/>
        </p:nvSpPr>
        <p:spPr>
          <a:xfrm rot="5400000">
            <a:off x="11131235" y="5410314"/>
            <a:ext cx="1292405" cy="369332"/>
          </a:xfrm>
          <a:prstGeom prst="rect">
            <a:avLst/>
          </a:prstGeom>
          <a:noFill/>
        </p:spPr>
        <p:txBody>
          <a:bodyPr wrap="none" rtlCol="0">
            <a:spAutoFit/>
          </a:bodyPr>
          <a:lstStyle/>
          <a:p>
            <a:r>
              <a:rPr lang="en-GB" dirty="0" err="1"/>
              <a:t>Phred</a:t>
            </a:r>
            <a:r>
              <a:rPr lang="en-GB" dirty="0"/>
              <a:t> score</a:t>
            </a:r>
          </a:p>
        </p:txBody>
      </p:sp>
    </p:spTree>
    <p:extLst>
      <p:ext uri="{BB962C8B-B14F-4D97-AF65-F5344CB8AC3E}">
        <p14:creationId xmlns:p14="http://schemas.microsoft.com/office/powerpoint/2010/main" val="526505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p:bldP spid="11"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5AD6FD-99F6-5541-82CE-A64BD922913E}"/>
              </a:ext>
            </a:extLst>
          </p:cNvPr>
          <p:cNvSpPr>
            <a:spLocks noGrp="1"/>
          </p:cNvSpPr>
          <p:nvPr>
            <p:ph idx="1"/>
          </p:nvPr>
        </p:nvSpPr>
        <p:spPr>
          <a:xfrm>
            <a:off x="647503" y="2096640"/>
            <a:ext cx="4753517" cy="4682701"/>
          </a:xfrm>
        </p:spPr>
        <p:txBody>
          <a:bodyPr>
            <a:noAutofit/>
          </a:bodyPr>
          <a:lstStyle/>
          <a:p>
            <a:r>
              <a:rPr lang="en-GB" sz="2200" dirty="0"/>
              <a:t>Copies of the same template DNA binds to different beads in a </a:t>
            </a:r>
            <a:r>
              <a:rPr lang="en-GB" sz="2200" dirty="0" err="1"/>
              <a:t>flowcell</a:t>
            </a:r>
            <a:endParaRPr lang="en-GB" sz="2200" dirty="0"/>
          </a:p>
          <a:p>
            <a:endParaRPr lang="en-GB" sz="2200" dirty="0"/>
          </a:p>
          <a:p>
            <a:r>
              <a:rPr lang="en-GB" sz="2200" dirty="0"/>
              <a:t>Ribosomal house keeping genes</a:t>
            </a:r>
          </a:p>
          <a:p>
            <a:r>
              <a:rPr lang="en-GB" sz="2200" dirty="0"/>
              <a:t>PCR preferentially enriches smaller and more GC-poor molecules </a:t>
            </a:r>
          </a:p>
          <a:p>
            <a:r>
              <a:rPr lang="en-GB" sz="2200" dirty="0"/>
              <a:t>Over amplification</a:t>
            </a:r>
          </a:p>
          <a:p>
            <a:r>
              <a:rPr lang="en-GB" sz="2200" dirty="0"/>
              <a:t>Low library complexity</a:t>
            </a:r>
          </a:p>
          <a:p>
            <a:endParaRPr lang="en-GB" sz="2200" dirty="0"/>
          </a:p>
          <a:p>
            <a:r>
              <a:rPr lang="en-GB" sz="2200" dirty="0"/>
              <a:t>30% or less just fine, no need to remove</a:t>
            </a:r>
          </a:p>
        </p:txBody>
      </p:sp>
      <p:sp>
        <p:nvSpPr>
          <p:cNvPr id="5" name="Rounded Rectangle 4">
            <a:extLst>
              <a:ext uri="{FF2B5EF4-FFF2-40B4-BE49-F238E27FC236}">
                <a16:creationId xmlns:a16="http://schemas.microsoft.com/office/drawing/2014/main" id="{C766ACFD-8E31-F447-9E3E-32DCF822FAA4}"/>
              </a:ext>
            </a:extLst>
          </p:cNvPr>
          <p:cNvSpPr/>
          <p:nvPr/>
        </p:nvSpPr>
        <p:spPr>
          <a:xfrm>
            <a:off x="838200" y="528337"/>
            <a:ext cx="7475805" cy="86107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 To Remove Duplicates or Not?</a:t>
            </a:r>
          </a:p>
        </p:txBody>
      </p:sp>
      <p:sp>
        <p:nvSpPr>
          <p:cNvPr id="2" name="Slide Number Placeholder 2">
            <a:extLst>
              <a:ext uri="{FF2B5EF4-FFF2-40B4-BE49-F238E27FC236}">
                <a16:creationId xmlns:a16="http://schemas.microsoft.com/office/drawing/2014/main" id="{7E29E31B-E655-24DB-1EED-F6F285156FC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9</a:t>
            </a:fld>
            <a:endParaRPr lang="en-GB" dirty="0"/>
          </a:p>
        </p:txBody>
      </p:sp>
      <p:pic>
        <p:nvPicPr>
          <p:cNvPr id="14" name="Picture 13" descr="Chart, bar chart&#10;&#10;Description automatically generated">
            <a:extLst>
              <a:ext uri="{FF2B5EF4-FFF2-40B4-BE49-F238E27FC236}">
                <a16:creationId xmlns:a16="http://schemas.microsoft.com/office/drawing/2014/main" id="{80AF4B4E-A0C0-2295-2A5A-A9D2FAFB2022}"/>
              </a:ext>
            </a:extLst>
          </p:cNvPr>
          <p:cNvPicPr>
            <a:picLocks noChangeAspect="1"/>
          </p:cNvPicPr>
          <p:nvPr/>
        </p:nvPicPr>
        <p:blipFill rotWithShape="1">
          <a:blip r:embed="rId3"/>
          <a:srcRect l="20014"/>
          <a:stretch/>
        </p:blipFill>
        <p:spPr>
          <a:xfrm>
            <a:off x="5706406" y="1642183"/>
            <a:ext cx="5838091" cy="4801389"/>
          </a:xfrm>
          <a:prstGeom prst="rect">
            <a:avLst/>
          </a:prstGeom>
        </p:spPr>
      </p:pic>
      <p:sp>
        <p:nvSpPr>
          <p:cNvPr id="15" name="TextBox 14">
            <a:extLst>
              <a:ext uri="{FF2B5EF4-FFF2-40B4-BE49-F238E27FC236}">
                <a16:creationId xmlns:a16="http://schemas.microsoft.com/office/drawing/2014/main" id="{4B669D07-F7EB-FE55-788F-EA69B2F0F73E}"/>
              </a:ext>
            </a:extLst>
          </p:cNvPr>
          <p:cNvSpPr txBox="1"/>
          <p:nvPr/>
        </p:nvSpPr>
        <p:spPr>
          <a:xfrm>
            <a:off x="4954173" y="5388735"/>
            <a:ext cx="2141164" cy="1200329"/>
          </a:xfrm>
          <a:prstGeom prst="rect">
            <a:avLst/>
          </a:prstGeom>
          <a:noFill/>
          <a:ln w="19050">
            <a:solidFill>
              <a:schemeClr val="tx1"/>
            </a:solidFill>
          </a:ln>
        </p:spPr>
        <p:txBody>
          <a:bodyPr wrap="none" rtlCol="0">
            <a:spAutoFit/>
          </a:bodyPr>
          <a:lstStyle/>
          <a:p>
            <a:r>
              <a:rPr lang="en-GB" sz="2400" b="1" u="sng" dirty="0"/>
              <a:t>Tools:</a:t>
            </a:r>
          </a:p>
          <a:p>
            <a:r>
              <a:rPr lang="en-GB" sz="2400" dirty="0" err="1"/>
              <a:t>MarkDuplicates</a:t>
            </a:r>
            <a:endParaRPr lang="en-GB" sz="2400" dirty="0"/>
          </a:p>
          <a:p>
            <a:r>
              <a:rPr lang="en-GB" sz="2400" dirty="0" err="1"/>
              <a:t>Samtools</a:t>
            </a:r>
            <a:endParaRPr lang="en-GB" sz="2400" dirty="0"/>
          </a:p>
        </p:txBody>
      </p:sp>
      <p:sp>
        <p:nvSpPr>
          <p:cNvPr id="16" name="Rounded Rectangle 15">
            <a:extLst>
              <a:ext uri="{FF2B5EF4-FFF2-40B4-BE49-F238E27FC236}">
                <a16:creationId xmlns:a16="http://schemas.microsoft.com/office/drawing/2014/main" id="{13E0B451-B065-0B64-FA6D-CCA420DE5FA4}"/>
              </a:ext>
            </a:extLst>
          </p:cNvPr>
          <p:cNvSpPr/>
          <p:nvPr/>
        </p:nvSpPr>
        <p:spPr>
          <a:xfrm>
            <a:off x="7399606" y="3854548"/>
            <a:ext cx="3193366" cy="18710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7" name="Content Placeholder 2">
            <a:extLst>
              <a:ext uri="{FF2B5EF4-FFF2-40B4-BE49-F238E27FC236}">
                <a16:creationId xmlns:a16="http://schemas.microsoft.com/office/drawing/2014/main" id="{8DDC0B13-2DE3-D118-C86C-403464E9E910}"/>
              </a:ext>
            </a:extLst>
          </p:cNvPr>
          <p:cNvSpPr txBox="1">
            <a:spLocks/>
          </p:cNvSpPr>
          <p:nvPr/>
        </p:nvSpPr>
        <p:spPr>
          <a:xfrm>
            <a:off x="10278511" y="3400301"/>
            <a:ext cx="1500903" cy="4542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t>Duplicates</a:t>
            </a:r>
            <a:endParaRPr lang="en-GB" sz="2200" dirty="0"/>
          </a:p>
        </p:txBody>
      </p:sp>
    </p:spTree>
    <p:extLst>
      <p:ext uri="{BB962C8B-B14F-4D97-AF65-F5344CB8AC3E}">
        <p14:creationId xmlns:p14="http://schemas.microsoft.com/office/powerpoint/2010/main" val="86266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5963</TotalTime>
  <Words>2554</Words>
  <Application>Microsoft Macintosh PowerPoint</Application>
  <PresentationFormat>Widescreen</PresentationFormat>
  <Paragraphs>398</Paragraphs>
  <Slides>20</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Andale Mono</vt:lpstr>
      <vt:lpstr>Arial</vt:lpstr>
      <vt:lpstr>Calibri</vt:lpstr>
      <vt:lpstr>Calibri Light</vt:lpstr>
      <vt:lpstr>Office Theme</vt:lpstr>
      <vt:lpstr>Preprocessing</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pipelines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Jose Alejandro Herrera Romero</dc:creator>
  <cp:lastModifiedBy>Thilde Bagger Terkelsen</cp:lastModifiedBy>
  <cp:revision>105</cp:revision>
  <dcterms:created xsi:type="dcterms:W3CDTF">2021-05-13T13:56:47Z</dcterms:created>
  <dcterms:modified xsi:type="dcterms:W3CDTF">2022-08-17T15:21:13Z</dcterms:modified>
</cp:coreProperties>
</file>